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Aileron" panose="020B0604020202020204" charset="0"/>
      <p:regular r:id="rId14"/>
    </p:embeddedFont>
    <p:embeddedFont>
      <p:font typeface="Aileron Bold" panose="020B0604020202020204" charset="0"/>
      <p:regular r:id="rId15"/>
    </p:embeddedFont>
    <p:embeddedFont>
      <p:font typeface="Aileron Heavy" panose="020B0604020202020204" charset="0"/>
      <p:regular r:id="rId16"/>
    </p:embeddedFont>
    <p:embeddedFont>
      <p:font typeface="Aileron Ultra-Bold" panose="020B0604020202020204" charset="0"/>
      <p:regular r:id="rId17"/>
    </p:embeddedFont>
    <p:embeddedFont>
      <p:font typeface="Calibri" panose="020F0502020204030204" pitchFamily="34" charset="0"/>
      <p:regular r:id="rId18"/>
      <p:bold r:id="rId19"/>
      <p:italic r:id="rId20"/>
      <p:boldItalic r:id="rId21"/>
    </p:embeddedFont>
    <p:embeddedFont>
      <p:font typeface="Canva Sans" panose="020B0604020202020204" charset="0"/>
      <p:regular r:id="rId22"/>
    </p:embeddedFont>
    <p:embeddedFont>
      <p:font typeface="Canva Sans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62" d="100"/>
          <a:sy n="62" d="100"/>
        </p:scale>
        <p:origin x="-440" y="-3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jpeg>
</file>

<file path=ppt/media/image10.svg>
</file>

<file path=ppt/media/image2.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9/30/2023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sp>
        <p:nvSpPr>
          <p:cNvPr id="3" name="Freeform 3"/>
          <p:cNvSpPr/>
          <p:nvPr/>
        </p:nvSpPr>
        <p:spPr>
          <a:xfrm>
            <a:off x="1028700" y="2758405"/>
            <a:ext cx="6016882" cy="6016882"/>
          </a:xfrm>
          <a:custGeom>
            <a:avLst/>
            <a:gdLst/>
            <a:ahLst/>
            <a:cxnLst/>
            <a:rect l="l" t="t" r="r" b="b"/>
            <a:pathLst>
              <a:path w="6016882" h="6016882">
                <a:moveTo>
                  <a:pt x="0" y="0"/>
                </a:moveTo>
                <a:lnTo>
                  <a:pt x="6016882" y="0"/>
                </a:lnTo>
                <a:lnTo>
                  <a:pt x="6016882" y="6016881"/>
                </a:lnTo>
                <a:lnTo>
                  <a:pt x="0" y="6016881"/>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4713422" y="779690"/>
            <a:ext cx="8861156" cy="1235686"/>
          </a:xfrm>
          <a:prstGeom prst="rect">
            <a:avLst/>
          </a:prstGeom>
        </p:spPr>
        <p:txBody>
          <a:bodyPr lIns="0" tIns="0" rIns="0" bIns="0" rtlCol="0" anchor="t">
            <a:spAutoFit/>
          </a:bodyPr>
          <a:lstStyle/>
          <a:p>
            <a:pPr algn="ctr">
              <a:lnSpc>
                <a:spcPts val="10088"/>
              </a:lnSpc>
            </a:pPr>
            <a:r>
              <a:rPr lang="en-US" sz="7205">
                <a:solidFill>
                  <a:srgbClr val="FFFFFF"/>
                </a:solidFill>
                <a:latin typeface="Aileron Heavy"/>
              </a:rPr>
              <a:t>SUMMER TRAINING</a:t>
            </a:r>
          </a:p>
        </p:txBody>
      </p:sp>
      <p:sp>
        <p:nvSpPr>
          <p:cNvPr id="5" name="TextBox 5"/>
          <p:cNvSpPr txBox="1"/>
          <p:nvPr/>
        </p:nvSpPr>
        <p:spPr>
          <a:xfrm>
            <a:off x="7867150" y="3594322"/>
            <a:ext cx="9392150" cy="581491"/>
          </a:xfrm>
          <a:prstGeom prst="rect">
            <a:avLst/>
          </a:prstGeom>
        </p:spPr>
        <p:txBody>
          <a:bodyPr lIns="0" tIns="0" rIns="0" bIns="0" rtlCol="0" anchor="t">
            <a:spAutoFit/>
          </a:bodyPr>
          <a:lstStyle/>
          <a:p>
            <a:pPr>
              <a:lnSpc>
                <a:spcPts val="4709"/>
              </a:lnSpc>
            </a:pPr>
            <a:r>
              <a:rPr lang="en-US" sz="3363">
                <a:solidFill>
                  <a:srgbClr val="FFFFFF"/>
                </a:solidFill>
                <a:latin typeface="Aileron Ultra-Bold"/>
              </a:rPr>
              <a:t>NAME :  PAVULURI CHAITANYA</a:t>
            </a:r>
          </a:p>
        </p:txBody>
      </p:sp>
      <p:sp>
        <p:nvSpPr>
          <p:cNvPr id="6" name="TextBox 6"/>
          <p:cNvSpPr txBox="1"/>
          <p:nvPr/>
        </p:nvSpPr>
        <p:spPr>
          <a:xfrm>
            <a:off x="7867150" y="5367004"/>
            <a:ext cx="9102386" cy="581491"/>
          </a:xfrm>
          <a:prstGeom prst="rect">
            <a:avLst/>
          </a:prstGeom>
        </p:spPr>
        <p:txBody>
          <a:bodyPr lIns="0" tIns="0" rIns="0" bIns="0" rtlCol="0" anchor="t">
            <a:spAutoFit/>
          </a:bodyPr>
          <a:lstStyle/>
          <a:p>
            <a:pPr>
              <a:lnSpc>
                <a:spcPts val="4709"/>
              </a:lnSpc>
            </a:pPr>
            <a:r>
              <a:rPr lang="en-US" sz="3363">
                <a:solidFill>
                  <a:srgbClr val="FFFFFF"/>
                </a:solidFill>
                <a:latin typeface="Aileron Ultra-Bold"/>
              </a:rPr>
              <a:t>COURSE CODE :  CSE443</a:t>
            </a:r>
          </a:p>
        </p:txBody>
      </p:sp>
      <p:sp>
        <p:nvSpPr>
          <p:cNvPr id="7" name="TextBox 7"/>
          <p:cNvSpPr txBox="1"/>
          <p:nvPr/>
        </p:nvSpPr>
        <p:spPr>
          <a:xfrm>
            <a:off x="7867150" y="6253295"/>
            <a:ext cx="9849350" cy="581491"/>
          </a:xfrm>
          <a:prstGeom prst="rect">
            <a:avLst/>
          </a:prstGeom>
        </p:spPr>
        <p:txBody>
          <a:bodyPr lIns="0" tIns="0" rIns="0" bIns="0" rtlCol="0" anchor="t">
            <a:spAutoFit/>
          </a:bodyPr>
          <a:lstStyle/>
          <a:p>
            <a:pPr>
              <a:lnSpc>
                <a:spcPts val="4709"/>
              </a:lnSpc>
            </a:pPr>
            <a:r>
              <a:rPr lang="en-US" sz="3363">
                <a:solidFill>
                  <a:srgbClr val="FFFFFF"/>
                </a:solidFill>
                <a:latin typeface="Aileron Heavy"/>
              </a:rPr>
              <a:t>COURCE :  SEMINAR ON SUMMER TRAINING</a:t>
            </a:r>
          </a:p>
        </p:txBody>
      </p:sp>
      <p:sp>
        <p:nvSpPr>
          <p:cNvPr id="8" name="TextBox 8"/>
          <p:cNvSpPr txBox="1"/>
          <p:nvPr/>
        </p:nvSpPr>
        <p:spPr>
          <a:xfrm>
            <a:off x="7867150" y="4480713"/>
            <a:ext cx="9102386" cy="581491"/>
          </a:xfrm>
          <a:prstGeom prst="rect">
            <a:avLst/>
          </a:prstGeom>
        </p:spPr>
        <p:txBody>
          <a:bodyPr lIns="0" tIns="0" rIns="0" bIns="0" rtlCol="0" anchor="t">
            <a:spAutoFit/>
          </a:bodyPr>
          <a:lstStyle/>
          <a:p>
            <a:pPr>
              <a:lnSpc>
                <a:spcPts val="4709"/>
              </a:lnSpc>
            </a:pPr>
            <a:r>
              <a:rPr lang="en-US" sz="3363">
                <a:solidFill>
                  <a:srgbClr val="FFFFFF"/>
                </a:solidFill>
                <a:latin typeface="Aileron Ultra-Bold"/>
              </a:rPr>
              <a:t>REG.NO :  12103286</a:t>
            </a:r>
          </a:p>
        </p:txBody>
      </p:sp>
      <p:sp>
        <p:nvSpPr>
          <p:cNvPr id="9" name="AutoShape 9"/>
          <p:cNvSpPr/>
          <p:nvPr/>
        </p:nvSpPr>
        <p:spPr>
          <a:xfrm>
            <a:off x="3906543" y="2051095"/>
            <a:ext cx="10474913" cy="0"/>
          </a:xfrm>
          <a:prstGeom prst="line">
            <a:avLst/>
          </a:prstGeom>
          <a:ln w="47625" cap="rnd">
            <a:solidFill>
              <a:srgbClr val="FFDE59"/>
            </a:solidFill>
            <a:prstDash val="solid"/>
            <a:headEnd type="diamond" w="lg" len="lg"/>
            <a:tailEnd type="diamond" w="lg" len="lg"/>
          </a:ln>
        </p:spPr>
        <p:txBody>
          <a:bodyPr/>
          <a:lstStyle/>
          <a:p>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sp>
        <p:nvSpPr>
          <p:cNvPr id="3" name="TextBox 3"/>
          <p:cNvSpPr txBox="1"/>
          <p:nvPr/>
        </p:nvSpPr>
        <p:spPr>
          <a:xfrm>
            <a:off x="1028700" y="1123950"/>
            <a:ext cx="13285844" cy="746244"/>
          </a:xfrm>
          <a:prstGeom prst="rect">
            <a:avLst/>
          </a:prstGeom>
        </p:spPr>
        <p:txBody>
          <a:bodyPr lIns="0" tIns="0" rIns="0" bIns="0" rtlCol="0" anchor="t">
            <a:spAutoFit/>
          </a:bodyPr>
          <a:lstStyle/>
          <a:p>
            <a:pPr>
              <a:lnSpc>
                <a:spcPts val="5521"/>
              </a:lnSpc>
            </a:pPr>
            <a:r>
              <a:rPr lang="en-US" sz="5521">
                <a:solidFill>
                  <a:srgbClr val="FFFFFF"/>
                </a:solidFill>
                <a:latin typeface="Aileron Heavy"/>
              </a:rPr>
              <a:t>Learning outcome </a:t>
            </a:r>
          </a:p>
        </p:txBody>
      </p:sp>
      <p:sp>
        <p:nvSpPr>
          <p:cNvPr id="4" name="TextBox 4"/>
          <p:cNvSpPr txBox="1"/>
          <p:nvPr/>
        </p:nvSpPr>
        <p:spPr>
          <a:xfrm>
            <a:off x="1028700" y="5405314"/>
            <a:ext cx="13285844" cy="746244"/>
          </a:xfrm>
          <a:prstGeom prst="rect">
            <a:avLst/>
          </a:prstGeom>
        </p:spPr>
        <p:txBody>
          <a:bodyPr lIns="0" tIns="0" rIns="0" bIns="0" rtlCol="0" anchor="t">
            <a:spAutoFit/>
          </a:bodyPr>
          <a:lstStyle/>
          <a:p>
            <a:pPr>
              <a:lnSpc>
                <a:spcPts val="5521"/>
              </a:lnSpc>
            </a:pPr>
            <a:r>
              <a:rPr lang="en-US" sz="5521">
                <a:solidFill>
                  <a:srgbClr val="FFFFFF"/>
                </a:solidFill>
                <a:latin typeface="Aileron Heavy"/>
              </a:rPr>
              <a:t>Additional Learning</a:t>
            </a:r>
          </a:p>
        </p:txBody>
      </p:sp>
      <p:sp>
        <p:nvSpPr>
          <p:cNvPr id="5" name="TextBox 5"/>
          <p:cNvSpPr txBox="1"/>
          <p:nvPr/>
        </p:nvSpPr>
        <p:spPr>
          <a:xfrm>
            <a:off x="1028700" y="2151878"/>
            <a:ext cx="15561083" cy="2825058"/>
          </a:xfrm>
          <a:prstGeom prst="rect">
            <a:avLst/>
          </a:prstGeom>
        </p:spPr>
        <p:txBody>
          <a:bodyPr lIns="0" tIns="0" rIns="0" bIns="0" rtlCol="0" anchor="t">
            <a:spAutoFit/>
          </a:bodyPr>
          <a:lstStyle/>
          <a:p>
            <a:pPr marL="695793" lvl="1" indent="-347897">
              <a:lnSpc>
                <a:spcPts val="3222"/>
              </a:lnSpc>
              <a:buFont typeface="Arial"/>
              <a:buChar char="•"/>
            </a:pPr>
            <a:r>
              <a:rPr lang="en-US" sz="3222" spc="16">
                <a:solidFill>
                  <a:srgbClr val="FFFFFF"/>
                </a:solidFill>
                <a:latin typeface="Aileron Bold"/>
              </a:rPr>
              <a:t>Understand the Scope of the Internship: </a:t>
            </a:r>
            <a:r>
              <a:rPr lang="en-US" sz="3222" spc="16">
                <a:solidFill>
                  <a:srgbClr val="FFFFFF"/>
                </a:solidFill>
                <a:latin typeface="Aileron"/>
              </a:rPr>
              <a:t>Gain insight into the structure and content of a 4-week JavaScript summer internship, including its modules and hands-on projects.</a:t>
            </a:r>
          </a:p>
          <a:p>
            <a:pPr>
              <a:lnSpc>
                <a:spcPts val="3222"/>
              </a:lnSpc>
            </a:pPr>
            <a:endParaRPr lang="en-US" sz="3222" spc="16">
              <a:solidFill>
                <a:srgbClr val="FFFFFF"/>
              </a:solidFill>
              <a:latin typeface="Aileron"/>
            </a:endParaRPr>
          </a:p>
          <a:p>
            <a:pPr marL="695793" lvl="1" indent="-347897">
              <a:lnSpc>
                <a:spcPts val="3222"/>
              </a:lnSpc>
              <a:buFont typeface="Arial"/>
              <a:buChar char="•"/>
            </a:pPr>
            <a:r>
              <a:rPr lang="en-US" sz="3222" spc="16">
                <a:solidFill>
                  <a:srgbClr val="FFFFFF"/>
                </a:solidFill>
                <a:latin typeface="Aileron Bold"/>
              </a:rPr>
              <a:t>Comprehend the Significance of JavaScript: </a:t>
            </a:r>
            <a:r>
              <a:rPr lang="en-US" sz="3222" spc="16">
                <a:solidFill>
                  <a:srgbClr val="FFFFFF"/>
                </a:solidFill>
                <a:latin typeface="Aileron"/>
              </a:rPr>
              <a:t>Recognize the importance of JavaScript as a fundamental language in web development and its role in creating dynamic and interactive web applications.</a:t>
            </a:r>
          </a:p>
        </p:txBody>
      </p:sp>
      <p:sp>
        <p:nvSpPr>
          <p:cNvPr id="6" name="TextBox 6"/>
          <p:cNvSpPr txBox="1"/>
          <p:nvPr/>
        </p:nvSpPr>
        <p:spPr>
          <a:xfrm>
            <a:off x="1028700" y="6433242"/>
            <a:ext cx="15561083" cy="1624908"/>
          </a:xfrm>
          <a:prstGeom prst="rect">
            <a:avLst/>
          </a:prstGeom>
        </p:spPr>
        <p:txBody>
          <a:bodyPr lIns="0" tIns="0" rIns="0" bIns="0" rtlCol="0" anchor="t">
            <a:spAutoFit/>
          </a:bodyPr>
          <a:lstStyle/>
          <a:p>
            <a:pPr marL="695793" lvl="1" indent="-347897">
              <a:lnSpc>
                <a:spcPts val="3222"/>
              </a:lnSpc>
              <a:buFont typeface="Arial"/>
              <a:buChar char="•"/>
            </a:pPr>
            <a:r>
              <a:rPr lang="en-US" sz="3222" spc="16">
                <a:solidFill>
                  <a:srgbClr val="FFFFFF"/>
                </a:solidFill>
                <a:latin typeface="Aileron Bold"/>
              </a:rPr>
              <a:t>Explored popular JavaScript libraries and frameworks.</a:t>
            </a:r>
          </a:p>
          <a:p>
            <a:pPr>
              <a:lnSpc>
                <a:spcPts val="3222"/>
              </a:lnSpc>
            </a:pPr>
            <a:endParaRPr lang="en-US" sz="3222" spc="16">
              <a:solidFill>
                <a:srgbClr val="FFFFFF"/>
              </a:solidFill>
              <a:latin typeface="Aileron Bold"/>
            </a:endParaRPr>
          </a:p>
          <a:p>
            <a:pPr marL="695793" lvl="1" indent="-347897">
              <a:lnSpc>
                <a:spcPts val="3222"/>
              </a:lnSpc>
              <a:buFont typeface="Arial"/>
              <a:buChar char="•"/>
            </a:pPr>
            <a:r>
              <a:rPr lang="en-US" sz="3222" spc="16">
                <a:solidFill>
                  <a:srgbClr val="FFFFFF"/>
                </a:solidFill>
                <a:latin typeface="Aileron Bold"/>
              </a:rPr>
              <a:t>Strengthened development tools and best practices knowledge.</a:t>
            </a:r>
          </a:p>
          <a:p>
            <a:pPr>
              <a:lnSpc>
                <a:spcPts val="3222"/>
              </a:lnSpc>
            </a:pPr>
            <a:endParaRPr lang="en-US" sz="3222" spc="16">
              <a:solidFill>
                <a:srgbClr val="FFFFFF"/>
              </a:solidFill>
              <a:latin typeface="Aileron Bold"/>
            </a:endParaRPr>
          </a:p>
        </p:txBody>
      </p:sp>
    </p:spTree>
  </p:cSld>
  <p:clrMapOvr>
    <a:masterClrMapping/>
  </p:clrMapOvr>
  <p:transition>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sp>
        <p:nvSpPr>
          <p:cNvPr id="3" name="TextBox 3"/>
          <p:cNvSpPr txBox="1"/>
          <p:nvPr/>
        </p:nvSpPr>
        <p:spPr>
          <a:xfrm>
            <a:off x="1028700" y="1123950"/>
            <a:ext cx="13285844" cy="740324"/>
          </a:xfrm>
          <a:prstGeom prst="rect">
            <a:avLst/>
          </a:prstGeom>
        </p:spPr>
        <p:txBody>
          <a:bodyPr lIns="0" tIns="0" rIns="0" bIns="0" rtlCol="0" anchor="t">
            <a:spAutoFit/>
          </a:bodyPr>
          <a:lstStyle/>
          <a:p>
            <a:pPr>
              <a:lnSpc>
                <a:spcPts val="5521"/>
              </a:lnSpc>
            </a:pPr>
            <a:r>
              <a:rPr lang="en-US" sz="5521">
                <a:solidFill>
                  <a:srgbClr val="FFFFFF"/>
                </a:solidFill>
                <a:latin typeface="Aileron Bold"/>
              </a:rPr>
              <a:t>Conclusion:</a:t>
            </a:r>
          </a:p>
        </p:txBody>
      </p:sp>
      <p:sp>
        <p:nvSpPr>
          <p:cNvPr id="4" name="TextBox 4"/>
          <p:cNvSpPr txBox="1"/>
          <p:nvPr/>
        </p:nvSpPr>
        <p:spPr>
          <a:xfrm>
            <a:off x="1424679" y="2415996"/>
            <a:ext cx="15438642" cy="4122219"/>
          </a:xfrm>
          <a:prstGeom prst="rect">
            <a:avLst/>
          </a:prstGeom>
        </p:spPr>
        <p:txBody>
          <a:bodyPr lIns="0" tIns="0" rIns="0" bIns="0" rtlCol="0" anchor="t">
            <a:spAutoFit/>
          </a:bodyPr>
          <a:lstStyle/>
          <a:p>
            <a:pPr marL="710762" lvl="1" indent="-355381">
              <a:lnSpc>
                <a:spcPts val="3292"/>
              </a:lnSpc>
              <a:buFont typeface="Arial"/>
              <a:buChar char="•"/>
            </a:pPr>
            <a:r>
              <a:rPr lang="en-US" sz="3292" spc="16">
                <a:solidFill>
                  <a:srgbClr val="FFFFFF"/>
                </a:solidFill>
                <a:latin typeface="Aileron"/>
              </a:rPr>
              <a:t>In closing, my 4-week JavaScript summer internship at Board Infinity has been a transformative journey. I embarked on this experience with the aim of mastering JavaScript, and I can confidently say that I've achieved that goal.</a:t>
            </a:r>
          </a:p>
          <a:p>
            <a:pPr>
              <a:lnSpc>
                <a:spcPts val="3292"/>
              </a:lnSpc>
            </a:pPr>
            <a:endParaRPr lang="en-US" sz="3292" spc="16">
              <a:solidFill>
                <a:srgbClr val="FFFFFF"/>
              </a:solidFill>
              <a:latin typeface="Aileron"/>
            </a:endParaRPr>
          </a:p>
          <a:p>
            <a:pPr marL="710762" lvl="1" indent="-355381">
              <a:lnSpc>
                <a:spcPts val="3292"/>
              </a:lnSpc>
              <a:buFont typeface="Arial"/>
              <a:buChar char="•"/>
            </a:pPr>
            <a:r>
              <a:rPr lang="en-US" sz="3292" spc="16">
                <a:solidFill>
                  <a:srgbClr val="FFFFFF"/>
                </a:solidFill>
                <a:latin typeface="Aileron"/>
              </a:rPr>
              <a:t>Throughout this internship, I've not only learned the fundamentals of JavaScript but also delved into advanced concepts, honed my practical skills, and built projects that showcase my abilities. From crafting a digital clock with start/stop functionality to developing a random quote generator, I've embraced the art of web development.</a:t>
            </a:r>
          </a:p>
          <a:p>
            <a:pPr>
              <a:lnSpc>
                <a:spcPts val="3292"/>
              </a:lnSpc>
            </a:pPr>
            <a:endParaRPr lang="en-US" sz="3292" spc="16">
              <a:solidFill>
                <a:srgbClr val="FFFFFF"/>
              </a:solidFill>
              <a:latin typeface="Aileron"/>
            </a:endParaRPr>
          </a:p>
        </p:txBody>
      </p:sp>
    </p:spTree>
  </p:cSld>
  <p:clrMapOvr>
    <a:masterClrMapping/>
  </p:clrMapOvr>
  <p:transition>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sp>
        <p:nvSpPr>
          <p:cNvPr id="3" name="Freeform 3"/>
          <p:cNvSpPr/>
          <p:nvPr/>
        </p:nvSpPr>
        <p:spPr>
          <a:xfrm rot="6652108">
            <a:off x="-10728959" y="4998728"/>
            <a:ext cx="21207264" cy="9061286"/>
          </a:xfrm>
          <a:custGeom>
            <a:avLst/>
            <a:gdLst/>
            <a:ahLst/>
            <a:cxnLst/>
            <a:rect l="l" t="t" r="r" b="b"/>
            <a:pathLst>
              <a:path w="21207264" h="9061286">
                <a:moveTo>
                  <a:pt x="0" y="0"/>
                </a:moveTo>
                <a:lnTo>
                  <a:pt x="21207264" y="0"/>
                </a:lnTo>
                <a:lnTo>
                  <a:pt x="21207264" y="9061286"/>
                </a:lnTo>
                <a:lnTo>
                  <a:pt x="0" y="906128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rot="7467827" flipV="1">
            <a:off x="8782323" y="-2317640"/>
            <a:ext cx="21207264" cy="9061286"/>
          </a:xfrm>
          <a:custGeom>
            <a:avLst/>
            <a:gdLst/>
            <a:ahLst/>
            <a:cxnLst/>
            <a:rect l="l" t="t" r="r" b="b"/>
            <a:pathLst>
              <a:path w="21207264" h="9061286">
                <a:moveTo>
                  <a:pt x="0" y="9061286"/>
                </a:moveTo>
                <a:lnTo>
                  <a:pt x="21207265" y="9061286"/>
                </a:lnTo>
                <a:lnTo>
                  <a:pt x="21207265" y="0"/>
                </a:lnTo>
                <a:lnTo>
                  <a:pt x="0" y="0"/>
                </a:lnTo>
                <a:lnTo>
                  <a:pt x="0" y="9061286"/>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5" name="TextBox 5"/>
          <p:cNvSpPr txBox="1"/>
          <p:nvPr/>
        </p:nvSpPr>
        <p:spPr>
          <a:xfrm>
            <a:off x="3944854" y="3213230"/>
            <a:ext cx="10398291" cy="1472138"/>
          </a:xfrm>
          <a:prstGeom prst="rect">
            <a:avLst/>
          </a:prstGeom>
        </p:spPr>
        <p:txBody>
          <a:bodyPr lIns="0" tIns="0" rIns="0" bIns="0" rtlCol="0" anchor="t">
            <a:spAutoFit/>
          </a:bodyPr>
          <a:lstStyle/>
          <a:p>
            <a:pPr algn="ctr">
              <a:lnSpc>
                <a:spcPts val="11083"/>
              </a:lnSpc>
            </a:pPr>
            <a:r>
              <a:rPr lang="en-US" sz="11083">
                <a:solidFill>
                  <a:srgbClr val="FFFFFF"/>
                </a:solidFill>
                <a:latin typeface="Aileron Heavy"/>
              </a:rPr>
              <a:t>Thank You</a:t>
            </a:r>
          </a:p>
        </p:txBody>
      </p:sp>
      <p:sp>
        <p:nvSpPr>
          <p:cNvPr id="6" name="AutoShape 6"/>
          <p:cNvSpPr/>
          <p:nvPr/>
        </p:nvSpPr>
        <p:spPr>
          <a:xfrm rot="25217">
            <a:off x="7167168" y="4848278"/>
            <a:ext cx="3953665" cy="0"/>
          </a:xfrm>
          <a:prstGeom prst="line">
            <a:avLst/>
          </a:prstGeom>
          <a:ln w="57150" cap="rnd">
            <a:solidFill>
              <a:srgbClr val="FFDE59"/>
            </a:solidFill>
            <a:prstDash val="solid"/>
            <a:headEnd type="diamond" w="lg" len="lg"/>
            <a:tailEnd type="diamond" w="lg" len="lg"/>
          </a:ln>
        </p:spPr>
        <p:txBody>
          <a:bodyPr/>
          <a:lstStyle/>
          <a:p>
            <a:endParaRPr lang="en-IN"/>
          </a:p>
        </p:txBody>
      </p:sp>
    </p:spTree>
  </p:cSld>
  <p:clrMapOvr>
    <a:masterClrMapping/>
  </p:clrMapOvr>
  <p:transition>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sp>
        <p:nvSpPr>
          <p:cNvPr id="3" name="Freeform 3"/>
          <p:cNvSpPr/>
          <p:nvPr/>
        </p:nvSpPr>
        <p:spPr>
          <a:xfrm>
            <a:off x="3122146" y="1981571"/>
            <a:ext cx="12631303" cy="7276729"/>
          </a:xfrm>
          <a:custGeom>
            <a:avLst/>
            <a:gdLst/>
            <a:ahLst/>
            <a:cxnLst/>
            <a:rect l="l" t="t" r="r" b="b"/>
            <a:pathLst>
              <a:path w="12631303" h="7276729">
                <a:moveTo>
                  <a:pt x="0" y="0"/>
                </a:moveTo>
                <a:lnTo>
                  <a:pt x="12631303" y="0"/>
                </a:lnTo>
                <a:lnTo>
                  <a:pt x="12631303" y="7276729"/>
                </a:lnTo>
                <a:lnTo>
                  <a:pt x="0" y="7276729"/>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123950"/>
            <a:ext cx="13285844" cy="746244"/>
          </a:xfrm>
          <a:prstGeom prst="rect">
            <a:avLst/>
          </a:prstGeom>
        </p:spPr>
        <p:txBody>
          <a:bodyPr lIns="0" tIns="0" rIns="0" bIns="0" rtlCol="0" anchor="t">
            <a:spAutoFit/>
          </a:bodyPr>
          <a:lstStyle/>
          <a:p>
            <a:pPr>
              <a:lnSpc>
                <a:spcPts val="5521"/>
              </a:lnSpc>
            </a:pPr>
            <a:r>
              <a:rPr lang="en-US" sz="5521">
                <a:solidFill>
                  <a:srgbClr val="FFFFFF"/>
                </a:solidFill>
                <a:latin typeface="Aileron Bold"/>
              </a:rPr>
              <a:t>Certificate:</a:t>
            </a:r>
          </a:p>
        </p:txBody>
      </p:sp>
    </p:spTree>
  </p:cSld>
  <p:clrMapOvr>
    <a:masterClrMapping/>
  </p:clrMapOvr>
  <p:transition>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sp>
        <p:nvSpPr>
          <p:cNvPr id="3" name="Freeform 3"/>
          <p:cNvSpPr/>
          <p:nvPr/>
        </p:nvSpPr>
        <p:spPr>
          <a:xfrm rot="-5468323">
            <a:off x="4370037" y="1461179"/>
            <a:ext cx="21207264" cy="9061286"/>
          </a:xfrm>
          <a:custGeom>
            <a:avLst/>
            <a:gdLst/>
            <a:ahLst/>
            <a:cxnLst/>
            <a:rect l="l" t="t" r="r" b="b"/>
            <a:pathLst>
              <a:path w="21207264" h="9061286">
                <a:moveTo>
                  <a:pt x="0" y="0"/>
                </a:moveTo>
                <a:lnTo>
                  <a:pt x="21207264" y="0"/>
                </a:lnTo>
                <a:lnTo>
                  <a:pt x="21207264" y="9061285"/>
                </a:lnTo>
                <a:lnTo>
                  <a:pt x="0" y="906128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AutoShape 4"/>
          <p:cNvSpPr/>
          <p:nvPr/>
        </p:nvSpPr>
        <p:spPr>
          <a:xfrm>
            <a:off x="1471626" y="5394467"/>
            <a:ext cx="7734213" cy="0"/>
          </a:xfrm>
          <a:prstGeom prst="line">
            <a:avLst/>
          </a:prstGeom>
          <a:ln w="47625" cap="rnd">
            <a:solidFill>
              <a:srgbClr val="FFDE59"/>
            </a:solidFill>
            <a:prstDash val="solid"/>
            <a:headEnd type="diamond" w="lg" len="lg"/>
            <a:tailEnd type="diamond" w="lg" len="lg"/>
          </a:ln>
        </p:spPr>
        <p:txBody>
          <a:bodyPr/>
          <a:lstStyle/>
          <a:p>
            <a:endParaRPr lang="en-IN"/>
          </a:p>
        </p:txBody>
      </p:sp>
      <p:sp>
        <p:nvSpPr>
          <p:cNvPr id="5" name="TextBox 5"/>
          <p:cNvSpPr txBox="1"/>
          <p:nvPr/>
        </p:nvSpPr>
        <p:spPr>
          <a:xfrm>
            <a:off x="1471626" y="3102433"/>
            <a:ext cx="9006660" cy="2268222"/>
          </a:xfrm>
          <a:prstGeom prst="rect">
            <a:avLst/>
          </a:prstGeom>
        </p:spPr>
        <p:txBody>
          <a:bodyPr lIns="0" tIns="0" rIns="0" bIns="0" rtlCol="0" anchor="t">
            <a:spAutoFit/>
          </a:bodyPr>
          <a:lstStyle/>
          <a:p>
            <a:pPr>
              <a:lnSpc>
                <a:spcPts val="8855"/>
              </a:lnSpc>
            </a:pPr>
            <a:r>
              <a:rPr lang="en-US" sz="7700">
                <a:solidFill>
                  <a:srgbClr val="FFFFFF"/>
                </a:solidFill>
                <a:latin typeface="Aileron Heavy"/>
              </a:rPr>
              <a:t>Javascript for WebDevelopment</a:t>
            </a:r>
          </a:p>
        </p:txBody>
      </p:sp>
    </p:spTree>
  </p:cSld>
  <p:clrMapOvr>
    <a:masterClrMapping/>
  </p:clrMapOvr>
  <p:transition>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sp>
        <p:nvSpPr>
          <p:cNvPr id="3" name="AutoShape 3"/>
          <p:cNvSpPr/>
          <p:nvPr/>
        </p:nvSpPr>
        <p:spPr>
          <a:xfrm>
            <a:off x="1028700" y="2044932"/>
            <a:ext cx="4391618" cy="0"/>
          </a:xfrm>
          <a:prstGeom prst="line">
            <a:avLst/>
          </a:prstGeom>
          <a:ln w="47625" cap="rnd">
            <a:solidFill>
              <a:srgbClr val="FFDE59"/>
            </a:solidFill>
            <a:prstDash val="solid"/>
            <a:headEnd type="diamond" w="lg" len="lg"/>
            <a:tailEnd type="diamond" w="lg" len="lg"/>
          </a:ln>
        </p:spPr>
        <p:txBody>
          <a:bodyPr/>
          <a:lstStyle/>
          <a:p>
            <a:endParaRPr lang="en-IN"/>
          </a:p>
        </p:txBody>
      </p:sp>
      <p:sp>
        <p:nvSpPr>
          <p:cNvPr id="4" name="Freeform 4"/>
          <p:cNvSpPr/>
          <p:nvPr/>
        </p:nvSpPr>
        <p:spPr>
          <a:xfrm rot="1867721">
            <a:off x="-3250697" y="8361660"/>
            <a:ext cx="11110349" cy="4747149"/>
          </a:xfrm>
          <a:custGeom>
            <a:avLst/>
            <a:gdLst/>
            <a:ahLst/>
            <a:cxnLst/>
            <a:rect l="l" t="t" r="r" b="b"/>
            <a:pathLst>
              <a:path w="11110349" h="4747149">
                <a:moveTo>
                  <a:pt x="0" y="0"/>
                </a:moveTo>
                <a:lnTo>
                  <a:pt x="11110348" y="0"/>
                </a:lnTo>
                <a:lnTo>
                  <a:pt x="11110348" y="4747149"/>
                </a:lnTo>
                <a:lnTo>
                  <a:pt x="0" y="47471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5" name="Freeform 5"/>
          <p:cNvSpPr/>
          <p:nvPr/>
        </p:nvSpPr>
        <p:spPr>
          <a:xfrm>
            <a:off x="12161326" y="8077002"/>
            <a:ext cx="11110349" cy="4747149"/>
          </a:xfrm>
          <a:custGeom>
            <a:avLst/>
            <a:gdLst/>
            <a:ahLst/>
            <a:cxnLst/>
            <a:rect l="l" t="t" r="r" b="b"/>
            <a:pathLst>
              <a:path w="11110349" h="4747149">
                <a:moveTo>
                  <a:pt x="0" y="0"/>
                </a:moveTo>
                <a:lnTo>
                  <a:pt x="11110348" y="0"/>
                </a:lnTo>
                <a:lnTo>
                  <a:pt x="11110348" y="4747149"/>
                </a:lnTo>
                <a:lnTo>
                  <a:pt x="0" y="47471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6" name="TextBox 6"/>
          <p:cNvSpPr txBox="1"/>
          <p:nvPr/>
        </p:nvSpPr>
        <p:spPr>
          <a:xfrm>
            <a:off x="1450991" y="979715"/>
            <a:ext cx="5884485" cy="1003305"/>
          </a:xfrm>
          <a:prstGeom prst="rect">
            <a:avLst/>
          </a:prstGeom>
        </p:spPr>
        <p:txBody>
          <a:bodyPr lIns="0" tIns="0" rIns="0" bIns="0" rtlCol="0" anchor="t">
            <a:spAutoFit/>
          </a:bodyPr>
          <a:lstStyle/>
          <a:p>
            <a:pPr>
              <a:lnSpc>
                <a:spcPts val="7700"/>
              </a:lnSpc>
            </a:pPr>
            <a:r>
              <a:rPr lang="en-US" sz="7000">
                <a:solidFill>
                  <a:srgbClr val="FFFFFF"/>
                </a:solidFill>
                <a:latin typeface="Aileron Heavy"/>
              </a:rPr>
              <a:t>Agenda</a:t>
            </a:r>
          </a:p>
        </p:txBody>
      </p:sp>
      <p:sp>
        <p:nvSpPr>
          <p:cNvPr id="7" name="TextBox 7"/>
          <p:cNvSpPr txBox="1"/>
          <p:nvPr/>
        </p:nvSpPr>
        <p:spPr>
          <a:xfrm>
            <a:off x="1028700" y="2597958"/>
            <a:ext cx="11854836" cy="582930"/>
          </a:xfrm>
          <a:prstGeom prst="rect">
            <a:avLst/>
          </a:prstGeom>
        </p:spPr>
        <p:txBody>
          <a:bodyPr lIns="0" tIns="0" rIns="0" bIns="0" rtlCol="0" anchor="t">
            <a:spAutoFit/>
          </a:bodyPr>
          <a:lstStyle/>
          <a:p>
            <a:pPr marL="777240" lvl="1" indent="-388620">
              <a:lnSpc>
                <a:spcPts val="4680"/>
              </a:lnSpc>
              <a:buFont typeface="Arial"/>
              <a:buChar char="•"/>
            </a:pPr>
            <a:r>
              <a:rPr lang="en-US" sz="3600" spc="18">
                <a:solidFill>
                  <a:srgbClr val="FFFFFF"/>
                </a:solidFill>
                <a:latin typeface="Aileron Heavy"/>
              </a:rPr>
              <a:t> INTRODUCTION</a:t>
            </a:r>
          </a:p>
        </p:txBody>
      </p:sp>
      <p:sp>
        <p:nvSpPr>
          <p:cNvPr id="8" name="TextBox 8"/>
          <p:cNvSpPr txBox="1"/>
          <p:nvPr/>
        </p:nvSpPr>
        <p:spPr>
          <a:xfrm>
            <a:off x="1028700" y="3356130"/>
            <a:ext cx="10174497" cy="582930"/>
          </a:xfrm>
          <a:prstGeom prst="rect">
            <a:avLst/>
          </a:prstGeom>
        </p:spPr>
        <p:txBody>
          <a:bodyPr lIns="0" tIns="0" rIns="0" bIns="0" rtlCol="0" anchor="t">
            <a:spAutoFit/>
          </a:bodyPr>
          <a:lstStyle/>
          <a:p>
            <a:pPr marL="777240" lvl="1" indent="-388620">
              <a:lnSpc>
                <a:spcPts val="4680"/>
              </a:lnSpc>
              <a:buFont typeface="Arial"/>
              <a:buChar char="•"/>
            </a:pPr>
            <a:r>
              <a:rPr lang="en-US" sz="3600" spc="18">
                <a:solidFill>
                  <a:srgbClr val="FFFFFF"/>
                </a:solidFill>
                <a:latin typeface="Aileron Heavy"/>
              </a:rPr>
              <a:t>WEEK 1: JAVASCRIPT FUNDAMENTALS</a:t>
            </a:r>
          </a:p>
        </p:txBody>
      </p:sp>
      <p:sp>
        <p:nvSpPr>
          <p:cNvPr id="9" name="TextBox 9"/>
          <p:cNvSpPr txBox="1"/>
          <p:nvPr/>
        </p:nvSpPr>
        <p:spPr>
          <a:xfrm>
            <a:off x="1028700" y="4114303"/>
            <a:ext cx="9447133" cy="582930"/>
          </a:xfrm>
          <a:prstGeom prst="rect">
            <a:avLst/>
          </a:prstGeom>
        </p:spPr>
        <p:txBody>
          <a:bodyPr lIns="0" tIns="0" rIns="0" bIns="0" rtlCol="0" anchor="t">
            <a:spAutoFit/>
          </a:bodyPr>
          <a:lstStyle/>
          <a:p>
            <a:pPr marL="777240" lvl="1" indent="-388620">
              <a:lnSpc>
                <a:spcPts val="4680"/>
              </a:lnSpc>
              <a:buFont typeface="Arial"/>
              <a:buChar char="•"/>
            </a:pPr>
            <a:r>
              <a:rPr lang="en-US" sz="3600" spc="18">
                <a:solidFill>
                  <a:srgbClr val="FFFFFF"/>
                </a:solidFill>
                <a:latin typeface="Aileron Heavy"/>
              </a:rPr>
              <a:t>WEEK 2: ADVANCED JAVASCRIPT</a:t>
            </a:r>
          </a:p>
        </p:txBody>
      </p:sp>
      <p:sp>
        <p:nvSpPr>
          <p:cNvPr id="10" name="TextBox 10"/>
          <p:cNvSpPr txBox="1"/>
          <p:nvPr/>
        </p:nvSpPr>
        <p:spPr>
          <a:xfrm>
            <a:off x="1028700" y="4872475"/>
            <a:ext cx="13676636" cy="582930"/>
          </a:xfrm>
          <a:prstGeom prst="rect">
            <a:avLst/>
          </a:prstGeom>
        </p:spPr>
        <p:txBody>
          <a:bodyPr lIns="0" tIns="0" rIns="0" bIns="0" rtlCol="0" anchor="t">
            <a:spAutoFit/>
          </a:bodyPr>
          <a:lstStyle/>
          <a:p>
            <a:pPr marL="777240" lvl="1" indent="-388620">
              <a:lnSpc>
                <a:spcPts val="4680"/>
              </a:lnSpc>
              <a:buFont typeface="Arial"/>
              <a:buChar char="•"/>
            </a:pPr>
            <a:r>
              <a:rPr lang="en-US" sz="3600" spc="18">
                <a:solidFill>
                  <a:srgbClr val="FFFFFF"/>
                </a:solidFill>
                <a:latin typeface="Aileron Heavy"/>
              </a:rPr>
              <a:t>WEEK 3: JAVASCRIPT APPLICATIONS</a:t>
            </a:r>
          </a:p>
        </p:txBody>
      </p:sp>
      <p:sp>
        <p:nvSpPr>
          <p:cNvPr id="11" name="TextBox 11"/>
          <p:cNvSpPr txBox="1"/>
          <p:nvPr/>
        </p:nvSpPr>
        <p:spPr>
          <a:xfrm>
            <a:off x="1028700" y="5630647"/>
            <a:ext cx="9154441" cy="582930"/>
          </a:xfrm>
          <a:prstGeom prst="rect">
            <a:avLst/>
          </a:prstGeom>
        </p:spPr>
        <p:txBody>
          <a:bodyPr lIns="0" tIns="0" rIns="0" bIns="0" rtlCol="0" anchor="t">
            <a:spAutoFit/>
          </a:bodyPr>
          <a:lstStyle/>
          <a:p>
            <a:pPr marL="777240" lvl="1" indent="-388620">
              <a:lnSpc>
                <a:spcPts val="4680"/>
              </a:lnSpc>
              <a:buFont typeface="Arial"/>
              <a:buChar char="•"/>
            </a:pPr>
            <a:r>
              <a:rPr lang="en-US" sz="3600" spc="18">
                <a:solidFill>
                  <a:srgbClr val="FFFFFF"/>
                </a:solidFill>
                <a:latin typeface="Aileron Heavy"/>
              </a:rPr>
              <a:t>WEEK 4: PROJECTS SHOWCASE</a:t>
            </a:r>
          </a:p>
        </p:txBody>
      </p:sp>
      <p:sp>
        <p:nvSpPr>
          <p:cNvPr id="12" name="TextBox 12"/>
          <p:cNvSpPr txBox="1"/>
          <p:nvPr/>
        </p:nvSpPr>
        <p:spPr>
          <a:xfrm>
            <a:off x="1028700" y="6388820"/>
            <a:ext cx="8115300" cy="582930"/>
          </a:xfrm>
          <a:prstGeom prst="rect">
            <a:avLst/>
          </a:prstGeom>
        </p:spPr>
        <p:txBody>
          <a:bodyPr lIns="0" tIns="0" rIns="0" bIns="0" rtlCol="0" anchor="t">
            <a:spAutoFit/>
          </a:bodyPr>
          <a:lstStyle/>
          <a:p>
            <a:pPr marL="777240" lvl="1" indent="-388620">
              <a:lnSpc>
                <a:spcPts val="4680"/>
              </a:lnSpc>
              <a:buFont typeface="Arial"/>
              <a:buChar char="•"/>
            </a:pPr>
            <a:r>
              <a:rPr lang="en-US" sz="3600" spc="18">
                <a:solidFill>
                  <a:srgbClr val="FFFFFF"/>
                </a:solidFill>
                <a:latin typeface="Aileron Heavy"/>
              </a:rPr>
              <a:t> LEARNING OUTCOMES</a:t>
            </a:r>
          </a:p>
        </p:txBody>
      </p:sp>
      <p:sp>
        <p:nvSpPr>
          <p:cNvPr id="13" name="TextBox 13"/>
          <p:cNvSpPr txBox="1"/>
          <p:nvPr/>
        </p:nvSpPr>
        <p:spPr>
          <a:xfrm>
            <a:off x="1028700" y="7146992"/>
            <a:ext cx="6838318" cy="582930"/>
          </a:xfrm>
          <a:prstGeom prst="rect">
            <a:avLst/>
          </a:prstGeom>
        </p:spPr>
        <p:txBody>
          <a:bodyPr lIns="0" tIns="0" rIns="0" bIns="0" rtlCol="0" anchor="t">
            <a:spAutoFit/>
          </a:bodyPr>
          <a:lstStyle/>
          <a:p>
            <a:pPr marL="777240" lvl="1" indent="-388620">
              <a:lnSpc>
                <a:spcPts val="4680"/>
              </a:lnSpc>
              <a:buFont typeface="Arial"/>
              <a:buChar char="•"/>
            </a:pPr>
            <a:r>
              <a:rPr lang="en-US" sz="3600" spc="18">
                <a:solidFill>
                  <a:srgbClr val="FFFFFF"/>
                </a:solidFill>
                <a:latin typeface="Aileron Heavy"/>
              </a:rPr>
              <a:t>CONCLUSION</a:t>
            </a:r>
          </a:p>
        </p:txBody>
      </p:sp>
    </p:spTree>
  </p:cSld>
  <p:clrMapOvr>
    <a:masterClrMapping/>
  </p:clrMapOvr>
  <p:transition>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grpSp>
        <p:nvGrpSpPr>
          <p:cNvPr id="3" name="Group 3"/>
          <p:cNvGrpSpPr/>
          <p:nvPr/>
        </p:nvGrpSpPr>
        <p:grpSpPr>
          <a:xfrm>
            <a:off x="-1418359" y="3758428"/>
            <a:ext cx="18220459" cy="4547310"/>
            <a:chOff x="0" y="0"/>
            <a:chExt cx="4798804" cy="1197646"/>
          </a:xfrm>
        </p:grpSpPr>
        <p:sp>
          <p:nvSpPr>
            <p:cNvPr id="4" name="Freeform 4"/>
            <p:cNvSpPr/>
            <p:nvPr/>
          </p:nvSpPr>
          <p:spPr>
            <a:xfrm>
              <a:off x="0" y="0"/>
              <a:ext cx="4798804" cy="1197646"/>
            </a:xfrm>
            <a:custGeom>
              <a:avLst/>
              <a:gdLst/>
              <a:ahLst/>
              <a:cxnLst/>
              <a:rect l="l" t="t" r="r" b="b"/>
              <a:pathLst>
                <a:path w="4798804" h="1197646">
                  <a:moveTo>
                    <a:pt x="21670" y="0"/>
                  </a:moveTo>
                  <a:lnTo>
                    <a:pt x="4777134" y="0"/>
                  </a:lnTo>
                  <a:cubicBezTo>
                    <a:pt x="4789102" y="0"/>
                    <a:pt x="4798804" y="9702"/>
                    <a:pt x="4798804" y="21670"/>
                  </a:cubicBezTo>
                  <a:lnTo>
                    <a:pt x="4798804" y="1175976"/>
                  </a:lnTo>
                  <a:cubicBezTo>
                    <a:pt x="4798804" y="1181723"/>
                    <a:pt x="4796521" y="1187235"/>
                    <a:pt x="4792457" y="1191299"/>
                  </a:cubicBezTo>
                  <a:cubicBezTo>
                    <a:pt x="4788393" y="1195363"/>
                    <a:pt x="4782881" y="1197646"/>
                    <a:pt x="4777134" y="1197646"/>
                  </a:cubicBezTo>
                  <a:lnTo>
                    <a:pt x="21670" y="1197646"/>
                  </a:lnTo>
                  <a:cubicBezTo>
                    <a:pt x="15923" y="1197646"/>
                    <a:pt x="10411" y="1195363"/>
                    <a:pt x="6347" y="1191299"/>
                  </a:cubicBezTo>
                  <a:cubicBezTo>
                    <a:pt x="2283" y="1187235"/>
                    <a:pt x="0" y="1181723"/>
                    <a:pt x="0" y="1175976"/>
                  </a:cubicBezTo>
                  <a:lnTo>
                    <a:pt x="0" y="21670"/>
                  </a:lnTo>
                  <a:cubicBezTo>
                    <a:pt x="0" y="15923"/>
                    <a:pt x="2283" y="10411"/>
                    <a:pt x="6347" y="6347"/>
                  </a:cubicBezTo>
                  <a:cubicBezTo>
                    <a:pt x="10411" y="2283"/>
                    <a:pt x="15923" y="0"/>
                    <a:pt x="21670" y="0"/>
                  </a:cubicBezTo>
                  <a:close/>
                </a:path>
              </a:pathLst>
            </a:custGeom>
            <a:solidFill>
              <a:srgbClr val="FFFFFF">
                <a:alpha val="85882"/>
              </a:srgbClr>
            </a:solidFill>
          </p:spPr>
          <p:txBody>
            <a:bodyPr/>
            <a:lstStyle/>
            <a:p>
              <a:endParaRPr lang="en-IN"/>
            </a:p>
          </p:txBody>
        </p:sp>
        <p:sp>
          <p:nvSpPr>
            <p:cNvPr id="5" name="TextBox 5"/>
            <p:cNvSpPr txBox="1"/>
            <p:nvPr/>
          </p:nvSpPr>
          <p:spPr>
            <a:xfrm>
              <a:off x="0" y="-28575"/>
              <a:ext cx="812800" cy="841375"/>
            </a:xfrm>
            <a:prstGeom prst="rect">
              <a:avLst/>
            </a:prstGeom>
          </p:spPr>
          <p:txBody>
            <a:bodyPr lIns="50800" tIns="50800" rIns="50800" bIns="50800" rtlCol="0" anchor="ctr"/>
            <a:lstStyle/>
            <a:p>
              <a:pPr algn="ctr">
                <a:lnSpc>
                  <a:spcPts val="2045"/>
                </a:lnSpc>
              </a:pPr>
              <a:endParaRPr/>
            </a:p>
          </p:txBody>
        </p:sp>
      </p:grpSp>
      <p:grpSp>
        <p:nvGrpSpPr>
          <p:cNvPr id="6" name="Group 6"/>
          <p:cNvGrpSpPr/>
          <p:nvPr/>
        </p:nvGrpSpPr>
        <p:grpSpPr>
          <a:xfrm>
            <a:off x="1983875" y="4073396"/>
            <a:ext cx="3086100" cy="4017066"/>
            <a:chOff x="0" y="0"/>
            <a:chExt cx="4114800" cy="5356088"/>
          </a:xfrm>
        </p:grpSpPr>
        <p:grpSp>
          <p:nvGrpSpPr>
            <p:cNvPr id="7" name="Group 7"/>
            <p:cNvGrpSpPr/>
            <p:nvPr/>
          </p:nvGrpSpPr>
          <p:grpSpPr>
            <a:xfrm>
              <a:off x="0" y="0"/>
              <a:ext cx="4114800" cy="5356088"/>
              <a:chOff x="0" y="0"/>
              <a:chExt cx="812800" cy="1057993"/>
            </a:xfrm>
          </p:grpSpPr>
          <p:sp>
            <p:nvSpPr>
              <p:cNvPr id="8" name="Freeform 8"/>
              <p:cNvSpPr/>
              <p:nvPr/>
            </p:nvSpPr>
            <p:spPr>
              <a:xfrm>
                <a:off x="0" y="0"/>
                <a:ext cx="812800" cy="1057993"/>
              </a:xfrm>
              <a:custGeom>
                <a:avLst/>
                <a:gdLst/>
                <a:ahLst/>
                <a:cxnLst/>
                <a:rect l="l" t="t" r="r" b="b"/>
                <a:pathLst>
                  <a:path w="812800" h="1057993">
                    <a:moveTo>
                      <a:pt x="127941" y="0"/>
                    </a:moveTo>
                    <a:lnTo>
                      <a:pt x="684859" y="0"/>
                    </a:lnTo>
                    <a:cubicBezTo>
                      <a:pt x="718791" y="0"/>
                      <a:pt x="751333" y="13479"/>
                      <a:pt x="775327" y="37473"/>
                    </a:cubicBezTo>
                    <a:cubicBezTo>
                      <a:pt x="799321" y="61467"/>
                      <a:pt x="812800" y="94009"/>
                      <a:pt x="812800" y="127941"/>
                    </a:cubicBezTo>
                    <a:lnTo>
                      <a:pt x="812800" y="930052"/>
                    </a:lnTo>
                    <a:cubicBezTo>
                      <a:pt x="812800" y="1000712"/>
                      <a:pt x="755519" y="1057993"/>
                      <a:pt x="684859" y="1057993"/>
                    </a:cubicBezTo>
                    <a:lnTo>
                      <a:pt x="127941" y="1057993"/>
                    </a:lnTo>
                    <a:cubicBezTo>
                      <a:pt x="94009" y="1057993"/>
                      <a:pt x="61467" y="1044513"/>
                      <a:pt x="37473" y="1020520"/>
                    </a:cubicBezTo>
                    <a:cubicBezTo>
                      <a:pt x="13479" y="996526"/>
                      <a:pt x="0" y="963984"/>
                      <a:pt x="0" y="930052"/>
                    </a:cubicBezTo>
                    <a:lnTo>
                      <a:pt x="0" y="127941"/>
                    </a:lnTo>
                    <a:cubicBezTo>
                      <a:pt x="0" y="94009"/>
                      <a:pt x="13479" y="61467"/>
                      <a:pt x="37473" y="37473"/>
                    </a:cubicBezTo>
                    <a:cubicBezTo>
                      <a:pt x="61467" y="13479"/>
                      <a:pt x="94009" y="0"/>
                      <a:pt x="127941" y="0"/>
                    </a:cubicBezTo>
                    <a:close/>
                  </a:path>
                </a:pathLst>
              </a:custGeom>
              <a:solidFill>
                <a:srgbClr val="FF914D">
                  <a:alpha val="71765"/>
                </a:srgbClr>
              </a:solidFill>
            </p:spPr>
            <p:txBody>
              <a:bodyPr/>
              <a:lstStyle/>
              <a:p>
                <a:endParaRPr lang="en-IN"/>
              </a:p>
            </p:txBody>
          </p:sp>
          <p:sp>
            <p:nvSpPr>
              <p:cNvPr id="9" name="TextBox 9"/>
              <p:cNvSpPr txBox="1"/>
              <p:nvPr/>
            </p:nvSpPr>
            <p:spPr>
              <a:xfrm>
                <a:off x="0" y="-28575"/>
                <a:ext cx="812800" cy="841375"/>
              </a:xfrm>
              <a:prstGeom prst="rect">
                <a:avLst/>
              </a:prstGeom>
            </p:spPr>
            <p:txBody>
              <a:bodyPr lIns="50800" tIns="50800" rIns="50800" bIns="50800" rtlCol="0" anchor="ctr"/>
              <a:lstStyle/>
              <a:p>
                <a:pPr algn="ctr">
                  <a:lnSpc>
                    <a:spcPts val="2045"/>
                  </a:lnSpc>
                </a:pPr>
                <a:endParaRPr/>
              </a:p>
            </p:txBody>
          </p:sp>
        </p:grpSp>
        <p:sp>
          <p:nvSpPr>
            <p:cNvPr id="10" name="TextBox 10"/>
            <p:cNvSpPr txBox="1"/>
            <p:nvPr/>
          </p:nvSpPr>
          <p:spPr>
            <a:xfrm>
              <a:off x="440193" y="211026"/>
              <a:ext cx="1617207" cy="1390733"/>
            </a:xfrm>
            <a:prstGeom prst="rect">
              <a:avLst/>
            </a:prstGeom>
          </p:spPr>
          <p:txBody>
            <a:bodyPr lIns="0" tIns="0" rIns="0" bIns="0" rtlCol="0" anchor="t">
              <a:spAutoFit/>
            </a:bodyPr>
            <a:lstStyle/>
            <a:p>
              <a:pPr>
                <a:lnSpc>
                  <a:spcPts val="8524"/>
                </a:lnSpc>
                <a:spcBef>
                  <a:spcPct val="0"/>
                </a:spcBef>
              </a:pPr>
              <a:r>
                <a:rPr lang="en-US" sz="6557" spc="32">
                  <a:solidFill>
                    <a:srgbClr val="FFFFFF">
                      <a:alpha val="89804"/>
                    </a:srgbClr>
                  </a:solidFill>
                  <a:latin typeface="Aileron Heavy"/>
                </a:rPr>
                <a:t>01</a:t>
              </a:r>
            </a:p>
          </p:txBody>
        </p:sp>
        <p:sp>
          <p:nvSpPr>
            <p:cNvPr id="11" name="TextBox 11"/>
            <p:cNvSpPr txBox="1"/>
            <p:nvPr/>
          </p:nvSpPr>
          <p:spPr>
            <a:xfrm>
              <a:off x="148610" y="2028825"/>
              <a:ext cx="3471216" cy="2219836"/>
            </a:xfrm>
            <a:prstGeom prst="rect">
              <a:avLst/>
            </a:prstGeom>
          </p:spPr>
          <p:txBody>
            <a:bodyPr lIns="0" tIns="0" rIns="0" bIns="0" rtlCol="0" anchor="t">
              <a:spAutoFit/>
            </a:bodyPr>
            <a:lstStyle/>
            <a:p>
              <a:pPr>
                <a:lnSpc>
                  <a:spcPts val="3373"/>
                </a:lnSpc>
              </a:pPr>
              <a:r>
                <a:rPr lang="en-US" sz="2594" spc="12">
                  <a:solidFill>
                    <a:srgbClr val="FFFFFF">
                      <a:alpha val="89804"/>
                    </a:srgbClr>
                  </a:solidFill>
                  <a:latin typeface="Aileron Heavy"/>
                </a:rPr>
                <a:t>Week 1 Introduction to Web Development</a:t>
              </a:r>
            </a:p>
          </p:txBody>
        </p:sp>
      </p:grpSp>
      <p:grpSp>
        <p:nvGrpSpPr>
          <p:cNvPr id="12" name="Group 12"/>
          <p:cNvGrpSpPr/>
          <p:nvPr/>
        </p:nvGrpSpPr>
        <p:grpSpPr>
          <a:xfrm>
            <a:off x="5728592" y="4073396"/>
            <a:ext cx="3086100" cy="3991508"/>
            <a:chOff x="0" y="0"/>
            <a:chExt cx="4114800" cy="5322011"/>
          </a:xfrm>
        </p:grpSpPr>
        <p:grpSp>
          <p:nvGrpSpPr>
            <p:cNvPr id="13" name="Group 13"/>
            <p:cNvGrpSpPr/>
            <p:nvPr/>
          </p:nvGrpSpPr>
          <p:grpSpPr>
            <a:xfrm>
              <a:off x="0" y="0"/>
              <a:ext cx="4114800" cy="5322011"/>
              <a:chOff x="0" y="0"/>
              <a:chExt cx="812800" cy="1051261"/>
            </a:xfrm>
          </p:grpSpPr>
          <p:sp>
            <p:nvSpPr>
              <p:cNvPr id="14" name="Freeform 14"/>
              <p:cNvSpPr/>
              <p:nvPr/>
            </p:nvSpPr>
            <p:spPr>
              <a:xfrm>
                <a:off x="0" y="0"/>
                <a:ext cx="812800" cy="1051261"/>
              </a:xfrm>
              <a:custGeom>
                <a:avLst/>
                <a:gdLst/>
                <a:ahLst/>
                <a:cxnLst/>
                <a:rect l="l" t="t" r="r" b="b"/>
                <a:pathLst>
                  <a:path w="812800" h="1051261">
                    <a:moveTo>
                      <a:pt x="127941" y="0"/>
                    </a:moveTo>
                    <a:lnTo>
                      <a:pt x="684859" y="0"/>
                    </a:lnTo>
                    <a:cubicBezTo>
                      <a:pt x="718791" y="0"/>
                      <a:pt x="751333" y="13479"/>
                      <a:pt x="775327" y="37473"/>
                    </a:cubicBezTo>
                    <a:cubicBezTo>
                      <a:pt x="799321" y="61467"/>
                      <a:pt x="812800" y="94009"/>
                      <a:pt x="812800" y="127941"/>
                    </a:cubicBezTo>
                    <a:lnTo>
                      <a:pt x="812800" y="923321"/>
                    </a:lnTo>
                    <a:cubicBezTo>
                      <a:pt x="812800" y="957253"/>
                      <a:pt x="799321" y="989795"/>
                      <a:pt x="775327" y="1013788"/>
                    </a:cubicBezTo>
                    <a:cubicBezTo>
                      <a:pt x="751333" y="1037782"/>
                      <a:pt x="718791" y="1051261"/>
                      <a:pt x="684859" y="1051261"/>
                    </a:cubicBezTo>
                    <a:lnTo>
                      <a:pt x="127941" y="1051261"/>
                    </a:lnTo>
                    <a:cubicBezTo>
                      <a:pt x="94009" y="1051261"/>
                      <a:pt x="61467" y="1037782"/>
                      <a:pt x="37473" y="1013788"/>
                    </a:cubicBezTo>
                    <a:cubicBezTo>
                      <a:pt x="13479" y="989795"/>
                      <a:pt x="0" y="957253"/>
                      <a:pt x="0" y="923321"/>
                    </a:cubicBezTo>
                    <a:lnTo>
                      <a:pt x="0" y="127941"/>
                    </a:lnTo>
                    <a:cubicBezTo>
                      <a:pt x="0" y="94009"/>
                      <a:pt x="13479" y="61467"/>
                      <a:pt x="37473" y="37473"/>
                    </a:cubicBezTo>
                    <a:cubicBezTo>
                      <a:pt x="61467" y="13479"/>
                      <a:pt x="94009" y="0"/>
                      <a:pt x="127941" y="0"/>
                    </a:cubicBezTo>
                    <a:close/>
                  </a:path>
                </a:pathLst>
              </a:custGeom>
              <a:solidFill>
                <a:srgbClr val="A80053">
                  <a:alpha val="75686"/>
                </a:srgbClr>
              </a:solidFill>
            </p:spPr>
            <p:txBody>
              <a:bodyPr/>
              <a:lstStyle/>
              <a:p>
                <a:endParaRPr lang="en-IN"/>
              </a:p>
            </p:txBody>
          </p:sp>
          <p:sp>
            <p:nvSpPr>
              <p:cNvPr id="15" name="TextBox 15"/>
              <p:cNvSpPr txBox="1"/>
              <p:nvPr/>
            </p:nvSpPr>
            <p:spPr>
              <a:xfrm>
                <a:off x="0" y="-28575"/>
                <a:ext cx="812800" cy="841375"/>
              </a:xfrm>
              <a:prstGeom prst="rect">
                <a:avLst/>
              </a:prstGeom>
            </p:spPr>
            <p:txBody>
              <a:bodyPr lIns="50800" tIns="50800" rIns="50800" bIns="50800" rtlCol="0" anchor="ctr"/>
              <a:lstStyle/>
              <a:p>
                <a:pPr algn="ctr">
                  <a:lnSpc>
                    <a:spcPts val="2045"/>
                  </a:lnSpc>
                </a:pPr>
                <a:endParaRPr/>
              </a:p>
            </p:txBody>
          </p:sp>
        </p:grpSp>
        <p:sp>
          <p:nvSpPr>
            <p:cNvPr id="16" name="TextBox 16"/>
            <p:cNvSpPr txBox="1"/>
            <p:nvPr/>
          </p:nvSpPr>
          <p:spPr>
            <a:xfrm>
              <a:off x="440193" y="211026"/>
              <a:ext cx="1617207" cy="1390733"/>
            </a:xfrm>
            <a:prstGeom prst="rect">
              <a:avLst/>
            </a:prstGeom>
          </p:spPr>
          <p:txBody>
            <a:bodyPr lIns="0" tIns="0" rIns="0" bIns="0" rtlCol="0" anchor="t">
              <a:spAutoFit/>
            </a:bodyPr>
            <a:lstStyle/>
            <a:p>
              <a:pPr>
                <a:lnSpc>
                  <a:spcPts val="8524"/>
                </a:lnSpc>
                <a:spcBef>
                  <a:spcPct val="0"/>
                </a:spcBef>
              </a:pPr>
              <a:r>
                <a:rPr lang="en-US" sz="6557" spc="32">
                  <a:solidFill>
                    <a:srgbClr val="FFFFFF"/>
                  </a:solidFill>
                  <a:latin typeface="Aileron Heavy"/>
                </a:rPr>
                <a:t>02</a:t>
              </a:r>
            </a:p>
          </p:txBody>
        </p:sp>
        <p:sp>
          <p:nvSpPr>
            <p:cNvPr id="17" name="TextBox 17"/>
            <p:cNvSpPr txBox="1"/>
            <p:nvPr/>
          </p:nvSpPr>
          <p:spPr>
            <a:xfrm>
              <a:off x="319483" y="2028825"/>
              <a:ext cx="3471216" cy="1661036"/>
            </a:xfrm>
            <a:prstGeom prst="rect">
              <a:avLst/>
            </a:prstGeom>
          </p:spPr>
          <p:txBody>
            <a:bodyPr lIns="0" tIns="0" rIns="0" bIns="0" rtlCol="0" anchor="t">
              <a:spAutoFit/>
            </a:bodyPr>
            <a:lstStyle/>
            <a:p>
              <a:pPr>
                <a:lnSpc>
                  <a:spcPts val="3373"/>
                </a:lnSpc>
              </a:pPr>
              <a:r>
                <a:rPr lang="en-US" sz="2594" spc="12">
                  <a:solidFill>
                    <a:srgbClr val="FFFFFF"/>
                  </a:solidFill>
                  <a:latin typeface="Aileron Heavy"/>
                </a:rPr>
                <a:t>Week 2 JavaScript Advanced</a:t>
              </a:r>
            </a:p>
          </p:txBody>
        </p:sp>
      </p:grpSp>
      <p:grpSp>
        <p:nvGrpSpPr>
          <p:cNvPr id="18" name="Group 18"/>
          <p:cNvGrpSpPr/>
          <p:nvPr/>
        </p:nvGrpSpPr>
        <p:grpSpPr>
          <a:xfrm>
            <a:off x="9473308" y="4073396"/>
            <a:ext cx="3086100" cy="4017066"/>
            <a:chOff x="0" y="0"/>
            <a:chExt cx="4114800" cy="5356088"/>
          </a:xfrm>
        </p:grpSpPr>
        <p:grpSp>
          <p:nvGrpSpPr>
            <p:cNvPr id="19" name="Group 19"/>
            <p:cNvGrpSpPr/>
            <p:nvPr/>
          </p:nvGrpSpPr>
          <p:grpSpPr>
            <a:xfrm>
              <a:off x="0" y="0"/>
              <a:ext cx="4114800" cy="5356088"/>
              <a:chOff x="0" y="0"/>
              <a:chExt cx="812800" cy="1057993"/>
            </a:xfrm>
          </p:grpSpPr>
          <p:sp>
            <p:nvSpPr>
              <p:cNvPr id="20" name="Freeform 20"/>
              <p:cNvSpPr/>
              <p:nvPr/>
            </p:nvSpPr>
            <p:spPr>
              <a:xfrm>
                <a:off x="0" y="0"/>
                <a:ext cx="812800" cy="1057993"/>
              </a:xfrm>
              <a:custGeom>
                <a:avLst/>
                <a:gdLst/>
                <a:ahLst/>
                <a:cxnLst/>
                <a:rect l="l" t="t" r="r" b="b"/>
                <a:pathLst>
                  <a:path w="812800" h="1057993">
                    <a:moveTo>
                      <a:pt x="127941" y="0"/>
                    </a:moveTo>
                    <a:lnTo>
                      <a:pt x="684859" y="0"/>
                    </a:lnTo>
                    <a:cubicBezTo>
                      <a:pt x="718791" y="0"/>
                      <a:pt x="751333" y="13479"/>
                      <a:pt x="775327" y="37473"/>
                    </a:cubicBezTo>
                    <a:cubicBezTo>
                      <a:pt x="799321" y="61467"/>
                      <a:pt x="812800" y="94009"/>
                      <a:pt x="812800" y="127941"/>
                    </a:cubicBezTo>
                    <a:lnTo>
                      <a:pt x="812800" y="930052"/>
                    </a:lnTo>
                    <a:cubicBezTo>
                      <a:pt x="812800" y="1000712"/>
                      <a:pt x="755519" y="1057993"/>
                      <a:pt x="684859" y="1057993"/>
                    </a:cubicBezTo>
                    <a:lnTo>
                      <a:pt x="127941" y="1057993"/>
                    </a:lnTo>
                    <a:cubicBezTo>
                      <a:pt x="94009" y="1057993"/>
                      <a:pt x="61467" y="1044513"/>
                      <a:pt x="37473" y="1020520"/>
                    </a:cubicBezTo>
                    <a:cubicBezTo>
                      <a:pt x="13479" y="996526"/>
                      <a:pt x="0" y="963984"/>
                      <a:pt x="0" y="930052"/>
                    </a:cubicBezTo>
                    <a:lnTo>
                      <a:pt x="0" y="127941"/>
                    </a:lnTo>
                    <a:cubicBezTo>
                      <a:pt x="0" y="94009"/>
                      <a:pt x="13479" y="61467"/>
                      <a:pt x="37473" y="37473"/>
                    </a:cubicBezTo>
                    <a:cubicBezTo>
                      <a:pt x="61467" y="13479"/>
                      <a:pt x="94009" y="0"/>
                      <a:pt x="127941" y="0"/>
                    </a:cubicBezTo>
                    <a:close/>
                  </a:path>
                </a:pathLst>
              </a:custGeom>
              <a:solidFill>
                <a:srgbClr val="0F094F">
                  <a:alpha val="80000"/>
                </a:srgbClr>
              </a:solidFill>
            </p:spPr>
            <p:txBody>
              <a:bodyPr/>
              <a:lstStyle/>
              <a:p>
                <a:endParaRPr lang="en-IN"/>
              </a:p>
            </p:txBody>
          </p:sp>
          <p:sp>
            <p:nvSpPr>
              <p:cNvPr id="21" name="TextBox 21"/>
              <p:cNvSpPr txBox="1"/>
              <p:nvPr/>
            </p:nvSpPr>
            <p:spPr>
              <a:xfrm>
                <a:off x="0" y="-28575"/>
                <a:ext cx="812800" cy="841375"/>
              </a:xfrm>
              <a:prstGeom prst="rect">
                <a:avLst/>
              </a:prstGeom>
            </p:spPr>
            <p:txBody>
              <a:bodyPr lIns="50800" tIns="50800" rIns="50800" bIns="50800" rtlCol="0" anchor="ctr"/>
              <a:lstStyle/>
              <a:p>
                <a:pPr algn="ctr">
                  <a:lnSpc>
                    <a:spcPts val="2045"/>
                  </a:lnSpc>
                </a:pPr>
                <a:endParaRPr/>
              </a:p>
            </p:txBody>
          </p:sp>
        </p:grpSp>
        <p:sp>
          <p:nvSpPr>
            <p:cNvPr id="22" name="TextBox 22"/>
            <p:cNvSpPr txBox="1"/>
            <p:nvPr/>
          </p:nvSpPr>
          <p:spPr>
            <a:xfrm>
              <a:off x="440193" y="211026"/>
              <a:ext cx="1617207" cy="1390733"/>
            </a:xfrm>
            <a:prstGeom prst="rect">
              <a:avLst/>
            </a:prstGeom>
          </p:spPr>
          <p:txBody>
            <a:bodyPr lIns="0" tIns="0" rIns="0" bIns="0" rtlCol="0" anchor="t">
              <a:spAutoFit/>
            </a:bodyPr>
            <a:lstStyle/>
            <a:p>
              <a:pPr>
                <a:lnSpc>
                  <a:spcPts val="8524"/>
                </a:lnSpc>
                <a:spcBef>
                  <a:spcPct val="0"/>
                </a:spcBef>
              </a:pPr>
              <a:r>
                <a:rPr lang="en-US" sz="6557" spc="32">
                  <a:solidFill>
                    <a:srgbClr val="FFFFFF"/>
                  </a:solidFill>
                  <a:latin typeface="Aileron Heavy"/>
                </a:rPr>
                <a:t>03</a:t>
              </a:r>
            </a:p>
          </p:txBody>
        </p:sp>
        <p:sp>
          <p:nvSpPr>
            <p:cNvPr id="23" name="TextBox 23"/>
            <p:cNvSpPr txBox="1"/>
            <p:nvPr/>
          </p:nvSpPr>
          <p:spPr>
            <a:xfrm>
              <a:off x="330200" y="2028825"/>
              <a:ext cx="3159489" cy="2219836"/>
            </a:xfrm>
            <a:prstGeom prst="rect">
              <a:avLst/>
            </a:prstGeom>
          </p:spPr>
          <p:txBody>
            <a:bodyPr lIns="0" tIns="0" rIns="0" bIns="0" rtlCol="0" anchor="t">
              <a:spAutoFit/>
            </a:bodyPr>
            <a:lstStyle/>
            <a:p>
              <a:pPr>
                <a:lnSpc>
                  <a:spcPts val="3373"/>
                </a:lnSpc>
              </a:pPr>
              <a:r>
                <a:rPr lang="en-US" sz="2594" spc="12">
                  <a:solidFill>
                    <a:srgbClr val="FFFFFF"/>
                  </a:solidFill>
                  <a:latin typeface="Aileron Heavy"/>
                </a:rPr>
                <a:t>Week 3 JavaScript DOM Manipulation</a:t>
              </a:r>
            </a:p>
          </p:txBody>
        </p:sp>
      </p:grpSp>
      <p:grpSp>
        <p:nvGrpSpPr>
          <p:cNvPr id="24" name="Group 24"/>
          <p:cNvGrpSpPr/>
          <p:nvPr/>
        </p:nvGrpSpPr>
        <p:grpSpPr>
          <a:xfrm>
            <a:off x="13218025" y="4073396"/>
            <a:ext cx="3086100" cy="4103268"/>
            <a:chOff x="0" y="0"/>
            <a:chExt cx="4114800" cy="5471024"/>
          </a:xfrm>
        </p:grpSpPr>
        <p:grpSp>
          <p:nvGrpSpPr>
            <p:cNvPr id="25" name="Group 25"/>
            <p:cNvGrpSpPr/>
            <p:nvPr/>
          </p:nvGrpSpPr>
          <p:grpSpPr>
            <a:xfrm>
              <a:off x="0" y="0"/>
              <a:ext cx="4114800" cy="5471024"/>
              <a:chOff x="0" y="0"/>
              <a:chExt cx="812800" cy="1080696"/>
            </a:xfrm>
          </p:grpSpPr>
          <p:sp>
            <p:nvSpPr>
              <p:cNvPr id="26" name="Freeform 26"/>
              <p:cNvSpPr/>
              <p:nvPr/>
            </p:nvSpPr>
            <p:spPr>
              <a:xfrm>
                <a:off x="0" y="0"/>
                <a:ext cx="812800" cy="1080696"/>
              </a:xfrm>
              <a:custGeom>
                <a:avLst/>
                <a:gdLst/>
                <a:ahLst/>
                <a:cxnLst/>
                <a:rect l="l" t="t" r="r" b="b"/>
                <a:pathLst>
                  <a:path w="812800" h="1080696">
                    <a:moveTo>
                      <a:pt x="127941" y="0"/>
                    </a:moveTo>
                    <a:lnTo>
                      <a:pt x="684859" y="0"/>
                    </a:lnTo>
                    <a:cubicBezTo>
                      <a:pt x="718791" y="0"/>
                      <a:pt x="751333" y="13479"/>
                      <a:pt x="775327" y="37473"/>
                    </a:cubicBezTo>
                    <a:cubicBezTo>
                      <a:pt x="799321" y="61467"/>
                      <a:pt x="812800" y="94009"/>
                      <a:pt x="812800" y="127941"/>
                    </a:cubicBezTo>
                    <a:lnTo>
                      <a:pt x="812800" y="952755"/>
                    </a:lnTo>
                    <a:cubicBezTo>
                      <a:pt x="812800" y="986687"/>
                      <a:pt x="799321" y="1019230"/>
                      <a:pt x="775327" y="1043223"/>
                    </a:cubicBezTo>
                    <a:cubicBezTo>
                      <a:pt x="751333" y="1067217"/>
                      <a:pt x="718791" y="1080696"/>
                      <a:pt x="684859" y="1080696"/>
                    </a:cubicBezTo>
                    <a:lnTo>
                      <a:pt x="127941" y="1080696"/>
                    </a:lnTo>
                    <a:cubicBezTo>
                      <a:pt x="94009" y="1080696"/>
                      <a:pt x="61467" y="1067217"/>
                      <a:pt x="37473" y="1043223"/>
                    </a:cubicBezTo>
                    <a:cubicBezTo>
                      <a:pt x="13479" y="1019230"/>
                      <a:pt x="0" y="986687"/>
                      <a:pt x="0" y="952755"/>
                    </a:cubicBezTo>
                    <a:lnTo>
                      <a:pt x="0" y="127941"/>
                    </a:lnTo>
                    <a:cubicBezTo>
                      <a:pt x="0" y="94009"/>
                      <a:pt x="13479" y="61467"/>
                      <a:pt x="37473" y="37473"/>
                    </a:cubicBezTo>
                    <a:cubicBezTo>
                      <a:pt x="61467" y="13479"/>
                      <a:pt x="94009" y="0"/>
                      <a:pt x="127941" y="0"/>
                    </a:cubicBezTo>
                    <a:close/>
                  </a:path>
                </a:pathLst>
              </a:custGeom>
              <a:solidFill>
                <a:srgbClr val="000000">
                  <a:alpha val="80000"/>
                </a:srgbClr>
              </a:solidFill>
            </p:spPr>
            <p:txBody>
              <a:bodyPr/>
              <a:lstStyle/>
              <a:p>
                <a:endParaRPr lang="en-IN"/>
              </a:p>
            </p:txBody>
          </p:sp>
          <p:sp>
            <p:nvSpPr>
              <p:cNvPr id="27" name="TextBox 27"/>
              <p:cNvSpPr txBox="1"/>
              <p:nvPr/>
            </p:nvSpPr>
            <p:spPr>
              <a:xfrm>
                <a:off x="0" y="-28575"/>
                <a:ext cx="812800" cy="841375"/>
              </a:xfrm>
              <a:prstGeom prst="rect">
                <a:avLst/>
              </a:prstGeom>
            </p:spPr>
            <p:txBody>
              <a:bodyPr lIns="50800" tIns="50800" rIns="50800" bIns="50800" rtlCol="0" anchor="ctr"/>
              <a:lstStyle/>
              <a:p>
                <a:pPr algn="ctr">
                  <a:lnSpc>
                    <a:spcPts val="2045"/>
                  </a:lnSpc>
                </a:pPr>
                <a:endParaRPr/>
              </a:p>
            </p:txBody>
          </p:sp>
        </p:grpSp>
        <p:sp>
          <p:nvSpPr>
            <p:cNvPr id="28" name="TextBox 28"/>
            <p:cNvSpPr txBox="1"/>
            <p:nvPr/>
          </p:nvSpPr>
          <p:spPr>
            <a:xfrm>
              <a:off x="477824" y="211026"/>
              <a:ext cx="1617207" cy="1390733"/>
            </a:xfrm>
            <a:prstGeom prst="rect">
              <a:avLst/>
            </a:prstGeom>
          </p:spPr>
          <p:txBody>
            <a:bodyPr lIns="0" tIns="0" rIns="0" bIns="0" rtlCol="0" anchor="t">
              <a:spAutoFit/>
            </a:bodyPr>
            <a:lstStyle/>
            <a:p>
              <a:pPr>
                <a:lnSpc>
                  <a:spcPts val="8524"/>
                </a:lnSpc>
                <a:spcBef>
                  <a:spcPct val="0"/>
                </a:spcBef>
              </a:pPr>
              <a:r>
                <a:rPr lang="en-US" sz="6557" spc="32">
                  <a:solidFill>
                    <a:srgbClr val="FFFFFF"/>
                  </a:solidFill>
                  <a:latin typeface="Aileron Heavy"/>
                </a:rPr>
                <a:t>04</a:t>
              </a:r>
            </a:p>
          </p:txBody>
        </p:sp>
        <p:sp>
          <p:nvSpPr>
            <p:cNvPr id="29" name="TextBox 29"/>
            <p:cNvSpPr txBox="1"/>
            <p:nvPr/>
          </p:nvSpPr>
          <p:spPr>
            <a:xfrm>
              <a:off x="359423" y="2028825"/>
              <a:ext cx="2501398" cy="1810049"/>
            </a:xfrm>
            <a:prstGeom prst="rect">
              <a:avLst/>
            </a:prstGeom>
          </p:spPr>
          <p:txBody>
            <a:bodyPr lIns="0" tIns="0" rIns="0" bIns="0" rtlCol="0" anchor="t">
              <a:spAutoFit/>
            </a:bodyPr>
            <a:lstStyle/>
            <a:p>
              <a:pPr>
                <a:lnSpc>
                  <a:spcPts val="3633"/>
                </a:lnSpc>
              </a:pPr>
              <a:r>
                <a:rPr lang="en-US" sz="2794" spc="13">
                  <a:solidFill>
                    <a:srgbClr val="FFFFFF"/>
                  </a:solidFill>
                  <a:latin typeface="Aileron Heavy"/>
                </a:rPr>
                <a:t>Week 4 </a:t>
              </a:r>
            </a:p>
            <a:p>
              <a:pPr>
                <a:lnSpc>
                  <a:spcPts val="3633"/>
                </a:lnSpc>
              </a:pPr>
              <a:r>
                <a:rPr lang="en-US" sz="2794" spc="13">
                  <a:solidFill>
                    <a:srgbClr val="FFFFFF"/>
                  </a:solidFill>
                  <a:latin typeface="Aileron Heavy"/>
                </a:rPr>
                <a:t>Projects Showcase</a:t>
              </a:r>
            </a:p>
          </p:txBody>
        </p:sp>
      </p:grpSp>
      <p:sp>
        <p:nvSpPr>
          <p:cNvPr id="30" name="TextBox 30"/>
          <p:cNvSpPr txBox="1"/>
          <p:nvPr/>
        </p:nvSpPr>
        <p:spPr>
          <a:xfrm>
            <a:off x="3850872" y="266700"/>
            <a:ext cx="10627128" cy="2743636"/>
          </a:xfrm>
          <a:prstGeom prst="rect">
            <a:avLst/>
          </a:prstGeom>
        </p:spPr>
        <p:txBody>
          <a:bodyPr wrap="square" lIns="0" tIns="0" rIns="0" bIns="0" rtlCol="0" anchor="t">
            <a:spAutoFit/>
          </a:bodyPr>
          <a:lstStyle/>
          <a:p>
            <a:pPr algn="ctr">
              <a:lnSpc>
                <a:spcPts val="11133"/>
              </a:lnSpc>
              <a:spcBef>
                <a:spcPct val="0"/>
              </a:spcBef>
            </a:pPr>
            <a:r>
              <a:rPr lang="en-US" sz="8564" spc="42" dirty="0">
                <a:solidFill>
                  <a:srgbClr val="000000"/>
                </a:solidFill>
                <a:highlight>
                  <a:srgbClr val="C0C0C0"/>
                </a:highlight>
                <a:latin typeface="Aileron Heavy"/>
              </a:rPr>
              <a:t>4-week JavaScript</a:t>
            </a:r>
          </a:p>
          <a:p>
            <a:pPr algn="ctr">
              <a:lnSpc>
                <a:spcPts val="11133"/>
              </a:lnSpc>
              <a:spcBef>
                <a:spcPct val="0"/>
              </a:spcBef>
            </a:pPr>
            <a:r>
              <a:rPr lang="en-US" sz="8564" spc="42" dirty="0">
                <a:solidFill>
                  <a:srgbClr val="000000"/>
                </a:solidFill>
                <a:highlight>
                  <a:srgbClr val="C0C0C0"/>
                </a:highlight>
                <a:latin typeface="Aileron Heavy"/>
              </a:rPr>
              <a:t>Training</a:t>
            </a:r>
          </a:p>
        </p:txBody>
      </p:sp>
    </p:spTree>
  </p:cSld>
  <p:clrMapOvr>
    <a:masterClrMapping/>
  </p:clrMapOvr>
  <p:transition>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IN"/>
          </a:p>
        </p:txBody>
      </p:sp>
      <p:sp>
        <p:nvSpPr>
          <p:cNvPr id="3" name="TextBox 3"/>
          <p:cNvSpPr txBox="1"/>
          <p:nvPr/>
        </p:nvSpPr>
        <p:spPr>
          <a:xfrm>
            <a:off x="235113" y="952500"/>
            <a:ext cx="17817773" cy="4091940"/>
          </a:xfrm>
          <a:prstGeom prst="rect">
            <a:avLst/>
          </a:prstGeom>
        </p:spPr>
        <p:txBody>
          <a:bodyPr lIns="0" tIns="0" rIns="0" bIns="0" rtlCol="0" anchor="t">
            <a:spAutoFit/>
          </a:bodyPr>
          <a:lstStyle/>
          <a:p>
            <a:pPr algn="ctr">
              <a:lnSpc>
                <a:spcPts val="5459"/>
              </a:lnSpc>
            </a:pPr>
            <a:r>
              <a:rPr lang="en-US" sz="3899">
                <a:solidFill>
                  <a:srgbClr val="FFFFFF"/>
                </a:solidFill>
                <a:latin typeface="Canva Sans Bold"/>
              </a:rPr>
              <a:t>Javascript</a:t>
            </a:r>
            <a:r>
              <a:rPr lang="en-US" sz="3899">
                <a:solidFill>
                  <a:srgbClr val="FFFFFF"/>
                </a:solidFill>
                <a:latin typeface="Canva Sans"/>
              </a:rPr>
              <a:t> is an object-oriented language that is lightweight and used for web development, web applications, game development, etc. It enables dynamic interactivity on static web pages, which cannot be done with HTML, and CSS only. Javascript is so vast that even mid-level professionals find it difficult to work and that might be possible because of the demand.</a:t>
            </a:r>
          </a:p>
        </p:txBody>
      </p:sp>
      <p:sp>
        <p:nvSpPr>
          <p:cNvPr id="4" name="TextBox 4"/>
          <p:cNvSpPr txBox="1"/>
          <p:nvPr/>
        </p:nvSpPr>
        <p:spPr>
          <a:xfrm>
            <a:off x="0" y="5833307"/>
            <a:ext cx="18288000" cy="2653568"/>
          </a:xfrm>
          <a:prstGeom prst="rect">
            <a:avLst/>
          </a:prstGeom>
        </p:spPr>
        <p:txBody>
          <a:bodyPr lIns="0" tIns="0" rIns="0" bIns="0" rtlCol="0" anchor="t">
            <a:spAutoFit/>
          </a:bodyPr>
          <a:lstStyle/>
          <a:p>
            <a:pPr algn="ctr">
              <a:lnSpc>
                <a:spcPts val="5274"/>
              </a:lnSpc>
              <a:spcBef>
                <a:spcPct val="0"/>
              </a:spcBef>
            </a:pPr>
            <a:r>
              <a:rPr lang="en-US" sz="4057" spc="20">
                <a:solidFill>
                  <a:srgbClr val="FFFFFF"/>
                </a:solidFill>
                <a:latin typeface="Aileron"/>
              </a:rPr>
              <a:t> Most websites use JavaScript for validation and to support external applications, including PDF documents, widgets, flash applications. Some of the world’s largest tech companies use JavaScript to better the user experience. </a:t>
            </a:r>
          </a:p>
        </p:txBody>
      </p:sp>
    </p:spTree>
  </p:cSld>
  <p:clrMapOvr>
    <a:masterClrMapping/>
  </p:clrMapOvr>
  <p:transition>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sp>
        <p:nvSpPr>
          <p:cNvPr id="3" name="Freeform 3"/>
          <p:cNvSpPr/>
          <p:nvPr/>
        </p:nvSpPr>
        <p:spPr>
          <a:xfrm>
            <a:off x="1950867" y="3275680"/>
            <a:ext cx="13449048" cy="6228366"/>
          </a:xfrm>
          <a:custGeom>
            <a:avLst/>
            <a:gdLst/>
            <a:ahLst/>
            <a:cxnLst/>
            <a:rect l="l" t="t" r="r" b="b"/>
            <a:pathLst>
              <a:path w="13449048" h="6228366">
                <a:moveTo>
                  <a:pt x="0" y="0"/>
                </a:moveTo>
                <a:lnTo>
                  <a:pt x="13449049" y="0"/>
                </a:lnTo>
                <a:lnTo>
                  <a:pt x="13449049" y="6228366"/>
                </a:lnTo>
                <a:lnTo>
                  <a:pt x="0" y="6228366"/>
                </a:lnTo>
                <a:lnTo>
                  <a:pt x="0" y="0"/>
                </a:lnTo>
                <a:close/>
              </a:path>
            </a:pathLst>
          </a:custGeom>
          <a:blipFill>
            <a:blip r:embed="rId3"/>
            <a:stretch>
              <a:fillRect/>
            </a:stretch>
          </a:blipFill>
        </p:spPr>
        <p:txBody>
          <a:bodyPr/>
          <a:lstStyle/>
          <a:p>
            <a:endParaRPr lang="en-IN"/>
          </a:p>
        </p:txBody>
      </p:sp>
      <p:sp>
        <p:nvSpPr>
          <p:cNvPr id="4" name="AutoShape 4"/>
          <p:cNvSpPr/>
          <p:nvPr/>
        </p:nvSpPr>
        <p:spPr>
          <a:xfrm>
            <a:off x="5641806" y="4191633"/>
            <a:ext cx="2267411" cy="734753"/>
          </a:xfrm>
          <a:prstGeom prst="line">
            <a:avLst/>
          </a:prstGeom>
          <a:ln w="38100" cap="flat">
            <a:solidFill>
              <a:srgbClr val="FF0000"/>
            </a:solidFill>
            <a:prstDash val="solid"/>
            <a:headEnd type="none" w="sm" len="sm"/>
            <a:tailEnd type="triangle" w="lg" len="med"/>
          </a:ln>
        </p:spPr>
        <p:txBody>
          <a:bodyPr/>
          <a:lstStyle/>
          <a:p>
            <a:endParaRPr lang="en-IN"/>
          </a:p>
        </p:txBody>
      </p:sp>
      <p:sp>
        <p:nvSpPr>
          <p:cNvPr id="5" name="AutoShape 5"/>
          <p:cNvSpPr/>
          <p:nvPr/>
        </p:nvSpPr>
        <p:spPr>
          <a:xfrm flipH="1" flipV="1">
            <a:off x="9491112" y="4829594"/>
            <a:ext cx="1104043" cy="642909"/>
          </a:xfrm>
          <a:prstGeom prst="line">
            <a:avLst/>
          </a:prstGeom>
          <a:ln w="38100" cap="flat">
            <a:solidFill>
              <a:srgbClr val="FF0000"/>
            </a:solidFill>
            <a:prstDash val="solid"/>
            <a:headEnd type="none" w="sm" len="sm"/>
            <a:tailEnd type="triangle" w="lg" len="med"/>
          </a:ln>
        </p:spPr>
        <p:txBody>
          <a:bodyPr/>
          <a:lstStyle/>
          <a:p>
            <a:endParaRPr lang="en-IN"/>
          </a:p>
        </p:txBody>
      </p:sp>
      <p:sp>
        <p:nvSpPr>
          <p:cNvPr id="6" name="TextBox 6"/>
          <p:cNvSpPr txBox="1"/>
          <p:nvPr/>
        </p:nvSpPr>
        <p:spPr>
          <a:xfrm>
            <a:off x="1950867" y="1017815"/>
            <a:ext cx="13285844" cy="1435649"/>
          </a:xfrm>
          <a:prstGeom prst="rect">
            <a:avLst/>
          </a:prstGeom>
        </p:spPr>
        <p:txBody>
          <a:bodyPr lIns="0" tIns="0" rIns="0" bIns="0" rtlCol="0" anchor="t">
            <a:spAutoFit/>
          </a:bodyPr>
          <a:lstStyle/>
          <a:p>
            <a:pPr>
              <a:lnSpc>
                <a:spcPts val="5521"/>
              </a:lnSpc>
            </a:pPr>
            <a:r>
              <a:rPr lang="en-US" sz="5521">
                <a:solidFill>
                  <a:srgbClr val="FFFFFF"/>
                </a:solidFill>
                <a:latin typeface="Aileron Heavy"/>
              </a:rPr>
              <a:t>Building a Digital Clock with Start/Stop Function</a:t>
            </a:r>
          </a:p>
        </p:txBody>
      </p:sp>
      <p:sp>
        <p:nvSpPr>
          <p:cNvPr id="7" name="TextBox 7"/>
          <p:cNvSpPr txBox="1"/>
          <p:nvPr/>
        </p:nvSpPr>
        <p:spPr>
          <a:xfrm>
            <a:off x="3430578" y="3615346"/>
            <a:ext cx="2205356" cy="1240154"/>
          </a:xfrm>
          <a:prstGeom prst="rect">
            <a:avLst/>
          </a:prstGeom>
        </p:spPr>
        <p:txBody>
          <a:bodyPr lIns="0" tIns="0" rIns="0" bIns="0" rtlCol="0" anchor="t">
            <a:spAutoFit/>
          </a:bodyPr>
          <a:lstStyle/>
          <a:p>
            <a:pPr algn="ctr">
              <a:lnSpc>
                <a:spcPts val="2520"/>
              </a:lnSpc>
            </a:pPr>
            <a:r>
              <a:rPr lang="en-US" sz="1800">
                <a:solidFill>
                  <a:srgbClr val="FFFFFF"/>
                </a:solidFill>
                <a:latin typeface="Canva Sans Bold"/>
              </a:rPr>
              <a:t>When ever we click this button current time will be shown</a:t>
            </a:r>
          </a:p>
          <a:p>
            <a:pPr algn="ctr">
              <a:lnSpc>
                <a:spcPts val="2520"/>
              </a:lnSpc>
            </a:pPr>
            <a:endParaRPr lang="en-US" sz="1800">
              <a:solidFill>
                <a:srgbClr val="FFFFFF"/>
              </a:solidFill>
              <a:latin typeface="Canva Sans Bold"/>
            </a:endParaRPr>
          </a:p>
        </p:txBody>
      </p:sp>
      <p:sp>
        <p:nvSpPr>
          <p:cNvPr id="8" name="TextBox 8"/>
          <p:cNvSpPr txBox="1"/>
          <p:nvPr/>
        </p:nvSpPr>
        <p:spPr>
          <a:xfrm>
            <a:off x="10604741" y="5122473"/>
            <a:ext cx="2879069" cy="1267390"/>
          </a:xfrm>
          <a:prstGeom prst="rect">
            <a:avLst/>
          </a:prstGeom>
        </p:spPr>
        <p:txBody>
          <a:bodyPr lIns="0" tIns="0" rIns="0" bIns="0" rtlCol="0" anchor="t">
            <a:spAutoFit/>
          </a:bodyPr>
          <a:lstStyle/>
          <a:p>
            <a:pPr algn="ctr">
              <a:lnSpc>
                <a:spcPts val="2045"/>
              </a:lnSpc>
            </a:pPr>
            <a:r>
              <a:rPr lang="en-US" sz="1461">
                <a:solidFill>
                  <a:srgbClr val="FFFFFF"/>
                </a:solidFill>
                <a:latin typeface="Canva Sans Bold"/>
              </a:rPr>
              <a:t>Time will be stopped until we click on start button and after clicking start button the current time will be shown </a:t>
            </a:r>
          </a:p>
          <a:p>
            <a:pPr algn="ctr">
              <a:lnSpc>
                <a:spcPts val="2045"/>
              </a:lnSpc>
            </a:pPr>
            <a:endParaRPr lang="en-US" sz="1461">
              <a:solidFill>
                <a:srgbClr val="FFFFFF"/>
              </a:solidFill>
              <a:latin typeface="Canva Sans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sp>
        <p:nvSpPr>
          <p:cNvPr id="3" name="Freeform 3"/>
          <p:cNvSpPr/>
          <p:nvPr/>
        </p:nvSpPr>
        <p:spPr>
          <a:xfrm>
            <a:off x="2415389" y="3083398"/>
            <a:ext cx="13457222" cy="6174902"/>
          </a:xfrm>
          <a:custGeom>
            <a:avLst/>
            <a:gdLst/>
            <a:ahLst/>
            <a:cxnLst/>
            <a:rect l="l" t="t" r="r" b="b"/>
            <a:pathLst>
              <a:path w="13457222" h="6174902">
                <a:moveTo>
                  <a:pt x="0" y="0"/>
                </a:moveTo>
                <a:lnTo>
                  <a:pt x="13457222" y="0"/>
                </a:lnTo>
                <a:lnTo>
                  <a:pt x="13457222" y="6174902"/>
                </a:lnTo>
                <a:lnTo>
                  <a:pt x="0" y="6174902"/>
                </a:lnTo>
                <a:lnTo>
                  <a:pt x="0" y="0"/>
                </a:lnTo>
                <a:close/>
              </a:path>
            </a:pathLst>
          </a:custGeom>
          <a:blipFill>
            <a:blip r:embed="rId3"/>
            <a:stretch>
              <a:fillRect/>
            </a:stretch>
          </a:blipFill>
        </p:spPr>
        <p:txBody>
          <a:bodyPr/>
          <a:lstStyle/>
          <a:p>
            <a:endParaRPr lang="en-IN"/>
          </a:p>
        </p:txBody>
      </p:sp>
      <p:grpSp>
        <p:nvGrpSpPr>
          <p:cNvPr id="4" name="Group 4"/>
          <p:cNvGrpSpPr/>
          <p:nvPr/>
        </p:nvGrpSpPr>
        <p:grpSpPr>
          <a:xfrm>
            <a:off x="8219197" y="3971462"/>
            <a:ext cx="3221748" cy="3102820"/>
            <a:chOff x="0" y="0"/>
            <a:chExt cx="848526" cy="817204"/>
          </a:xfrm>
        </p:grpSpPr>
        <p:sp>
          <p:nvSpPr>
            <p:cNvPr id="5" name="Freeform 5"/>
            <p:cNvSpPr/>
            <p:nvPr/>
          </p:nvSpPr>
          <p:spPr>
            <a:xfrm>
              <a:off x="0" y="0"/>
              <a:ext cx="848526" cy="817204"/>
            </a:xfrm>
            <a:custGeom>
              <a:avLst/>
              <a:gdLst/>
              <a:ahLst/>
              <a:cxnLst/>
              <a:rect l="l" t="t" r="r" b="b"/>
              <a:pathLst>
                <a:path w="848526" h="817204">
                  <a:moveTo>
                    <a:pt x="0" y="0"/>
                  </a:moveTo>
                  <a:lnTo>
                    <a:pt x="848526" y="0"/>
                  </a:lnTo>
                  <a:lnTo>
                    <a:pt x="848526" y="817204"/>
                  </a:lnTo>
                  <a:lnTo>
                    <a:pt x="0" y="817204"/>
                  </a:lnTo>
                  <a:close/>
                </a:path>
              </a:pathLst>
            </a:custGeom>
            <a:solidFill>
              <a:srgbClr val="000000">
                <a:alpha val="0"/>
              </a:srgbClr>
            </a:solidFill>
            <a:ln w="38100" cap="sq">
              <a:solidFill>
                <a:srgbClr val="FF0000"/>
              </a:solidFill>
              <a:prstDash val="solid"/>
              <a:miter/>
            </a:ln>
          </p:spPr>
          <p:txBody>
            <a:bodyPr/>
            <a:lstStyle/>
            <a:p>
              <a:endParaRPr lang="en-IN"/>
            </a:p>
          </p:txBody>
        </p:sp>
        <p:sp>
          <p:nvSpPr>
            <p:cNvPr id="6" name="TextBox 6"/>
            <p:cNvSpPr txBox="1"/>
            <p:nvPr/>
          </p:nvSpPr>
          <p:spPr>
            <a:xfrm>
              <a:off x="0" y="-28575"/>
              <a:ext cx="812800" cy="841375"/>
            </a:xfrm>
            <a:prstGeom prst="rect">
              <a:avLst/>
            </a:prstGeom>
          </p:spPr>
          <p:txBody>
            <a:bodyPr lIns="50800" tIns="50800" rIns="50800" bIns="50800" rtlCol="0" anchor="ctr"/>
            <a:lstStyle/>
            <a:p>
              <a:pPr algn="ctr">
                <a:lnSpc>
                  <a:spcPts val="2520"/>
                </a:lnSpc>
              </a:pPr>
              <a:endParaRPr/>
            </a:p>
          </p:txBody>
        </p:sp>
      </p:grpSp>
      <p:sp>
        <p:nvSpPr>
          <p:cNvPr id="7" name="AutoShape 7"/>
          <p:cNvSpPr/>
          <p:nvPr/>
        </p:nvSpPr>
        <p:spPr>
          <a:xfrm flipH="1">
            <a:off x="7365234" y="7074281"/>
            <a:ext cx="853963" cy="704752"/>
          </a:xfrm>
          <a:prstGeom prst="line">
            <a:avLst/>
          </a:prstGeom>
          <a:ln w="38100" cap="flat">
            <a:solidFill>
              <a:srgbClr val="FF0000"/>
            </a:solidFill>
            <a:prstDash val="solid"/>
            <a:headEnd type="none" w="sm" len="sm"/>
            <a:tailEnd type="triangle" w="lg" len="med"/>
          </a:ln>
        </p:spPr>
        <p:txBody>
          <a:bodyPr/>
          <a:lstStyle/>
          <a:p>
            <a:endParaRPr lang="en-IN"/>
          </a:p>
        </p:txBody>
      </p:sp>
      <p:sp>
        <p:nvSpPr>
          <p:cNvPr id="8" name="TextBox 8"/>
          <p:cNvSpPr txBox="1"/>
          <p:nvPr/>
        </p:nvSpPr>
        <p:spPr>
          <a:xfrm>
            <a:off x="1588401" y="1123950"/>
            <a:ext cx="13285844" cy="1435649"/>
          </a:xfrm>
          <a:prstGeom prst="rect">
            <a:avLst/>
          </a:prstGeom>
        </p:spPr>
        <p:txBody>
          <a:bodyPr lIns="0" tIns="0" rIns="0" bIns="0" rtlCol="0" anchor="t">
            <a:spAutoFit/>
          </a:bodyPr>
          <a:lstStyle/>
          <a:p>
            <a:pPr>
              <a:lnSpc>
                <a:spcPts val="5521"/>
              </a:lnSpc>
            </a:pPr>
            <a:r>
              <a:rPr lang="en-US" sz="5521">
                <a:solidFill>
                  <a:srgbClr val="FFFFFF"/>
                </a:solidFill>
                <a:latin typeface="Aileron Heavy"/>
              </a:rPr>
              <a:t>Building a Digital Clock with Start/Stop Function</a:t>
            </a:r>
          </a:p>
        </p:txBody>
      </p:sp>
      <p:sp>
        <p:nvSpPr>
          <p:cNvPr id="9" name="TextBox 9"/>
          <p:cNvSpPr txBox="1"/>
          <p:nvPr/>
        </p:nvSpPr>
        <p:spPr>
          <a:xfrm>
            <a:off x="4486165" y="7386238"/>
            <a:ext cx="2879069" cy="757016"/>
          </a:xfrm>
          <a:prstGeom prst="rect">
            <a:avLst/>
          </a:prstGeom>
        </p:spPr>
        <p:txBody>
          <a:bodyPr lIns="0" tIns="0" rIns="0" bIns="0" rtlCol="0" anchor="t">
            <a:spAutoFit/>
          </a:bodyPr>
          <a:lstStyle/>
          <a:p>
            <a:pPr algn="ctr">
              <a:lnSpc>
                <a:spcPts val="2045"/>
              </a:lnSpc>
            </a:pPr>
            <a:r>
              <a:rPr lang="en-US" sz="1461">
                <a:solidFill>
                  <a:srgbClr val="FFFFFF"/>
                </a:solidFill>
                <a:latin typeface="Canva Sans Bold"/>
              </a:rPr>
              <a:t>After clicking on the start button this output was shown</a:t>
            </a:r>
          </a:p>
          <a:p>
            <a:pPr algn="ctr">
              <a:lnSpc>
                <a:spcPts val="2045"/>
              </a:lnSpc>
            </a:pPr>
            <a:endParaRPr lang="en-US" sz="1461">
              <a:solidFill>
                <a:srgbClr val="FFFFFF"/>
              </a:solidFill>
              <a:latin typeface="Canva Sans Bold"/>
            </a:endParaRPr>
          </a:p>
        </p:txBody>
      </p:sp>
    </p:spTree>
  </p:cSld>
  <p:clrMapOvr>
    <a:masterClrMapping/>
  </p:clrMapOvr>
  <p:transition>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sp>
        <p:nvSpPr>
          <p:cNvPr id="3" name="Freeform 3"/>
          <p:cNvSpPr/>
          <p:nvPr/>
        </p:nvSpPr>
        <p:spPr>
          <a:xfrm>
            <a:off x="1794017" y="2304064"/>
            <a:ext cx="12798371" cy="6679256"/>
          </a:xfrm>
          <a:custGeom>
            <a:avLst/>
            <a:gdLst/>
            <a:ahLst/>
            <a:cxnLst/>
            <a:rect l="l" t="t" r="r" b="b"/>
            <a:pathLst>
              <a:path w="12798371" h="6679256">
                <a:moveTo>
                  <a:pt x="0" y="0"/>
                </a:moveTo>
                <a:lnTo>
                  <a:pt x="12798371" y="0"/>
                </a:lnTo>
                <a:lnTo>
                  <a:pt x="12798371" y="6679256"/>
                </a:lnTo>
                <a:lnTo>
                  <a:pt x="0" y="6679256"/>
                </a:lnTo>
                <a:lnTo>
                  <a:pt x="0" y="0"/>
                </a:lnTo>
                <a:close/>
              </a:path>
            </a:pathLst>
          </a:custGeom>
          <a:blipFill>
            <a:blip r:embed="rId3"/>
            <a:stretch>
              <a:fillRect b="-7782"/>
            </a:stretch>
          </a:blipFill>
        </p:spPr>
        <p:txBody>
          <a:bodyPr/>
          <a:lstStyle/>
          <a:p>
            <a:endParaRPr lang="en-IN"/>
          </a:p>
        </p:txBody>
      </p:sp>
      <p:sp>
        <p:nvSpPr>
          <p:cNvPr id="4" name="AutoShape 4"/>
          <p:cNvSpPr/>
          <p:nvPr/>
        </p:nvSpPr>
        <p:spPr>
          <a:xfrm>
            <a:off x="8193203" y="7238693"/>
            <a:ext cx="1786459" cy="919068"/>
          </a:xfrm>
          <a:prstGeom prst="line">
            <a:avLst/>
          </a:prstGeom>
          <a:ln w="38100" cap="flat">
            <a:solidFill>
              <a:srgbClr val="FFDE59"/>
            </a:solidFill>
            <a:prstDash val="solid"/>
            <a:headEnd type="none" w="sm" len="sm"/>
            <a:tailEnd type="triangle" w="lg" len="med"/>
          </a:ln>
        </p:spPr>
        <p:txBody>
          <a:bodyPr/>
          <a:lstStyle/>
          <a:p>
            <a:endParaRPr lang="en-IN"/>
          </a:p>
        </p:txBody>
      </p:sp>
      <p:sp>
        <p:nvSpPr>
          <p:cNvPr id="5" name="TextBox 5"/>
          <p:cNvSpPr txBox="1"/>
          <p:nvPr/>
        </p:nvSpPr>
        <p:spPr>
          <a:xfrm>
            <a:off x="9979661" y="7764965"/>
            <a:ext cx="2879069" cy="757016"/>
          </a:xfrm>
          <a:prstGeom prst="rect">
            <a:avLst/>
          </a:prstGeom>
        </p:spPr>
        <p:txBody>
          <a:bodyPr lIns="0" tIns="0" rIns="0" bIns="0" rtlCol="0" anchor="t">
            <a:spAutoFit/>
          </a:bodyPr>
          <a:lstStyle/>
          <a:p>
            <a:pPr algn="ctr">
              <a:lnSpc>
                <a:spcPts val="2045"/>
              </a:lnSpc>
            </a:pPr>
            <a:r>
              <a:rPr lang="en-US" sz="1461">
                <a:solidFill>
                  <a:srgbClr val="FFFFFF"/>
                </a:solidFill>
                <a:latin typeface="Canva Sans Bold"/>
              </a:rPr>
              <a:t>New Quote button is used to get a new quote every time. </a:t>
            </a:r>
          </a:p>
          <a:p>
            <a:pPr algn="ctr">
              <a:lnSpc>
                <a:spcPts val="2045"/>
              </a:lnSpc>
            </a:pPr>
            <a:endParaRPr lang="en-US" sz="1461">
              <a:solidFill>
                <a:srgbClr val="FFFFFF"/>
              </a:solidFill>
              <a:latin typeface="Canva Sans Bold"/>
            </a:endParaRPr>
          </a:p>
        </p:txBody>
      </p:sp>
      <p:sp>
        <p:nvSpPr>
          <p:cNvPr id="6" name="AutoShape 6"/>
          <p:cNvSpPr/>
          <p:nvPr/>
        </p:nvSpPr>
        <p:spPr>
          <a:xfrm flipH="1" flipV="1">
            <a:off x="6036244" y="4305300"/>
            <a:ext cx="1911374" cy="680850"/>
          </a:xfrm>
          <a:prstGeom prst="line">
            <a:avLst/>
          </a:prstGeom>
          <a:ln w="38100" cap="flat">
            <a:solidFill>
              <a:srgbClr val="FFDE59"/>
            </a:solidFill>
            <a:prstDash val="solid"/>
            <a:headEnd type="none" w="sm" len="sm"/>
            <a:tailEnd type="triangle" w="lg" len="med"/>
          </a:ln>
        </p:spPr>
        <p:txBody>
          <a:bodyPr/>
          <a:lstStyle/>
          <a:p>
            <a:endParaRPr lang="en-IN"/>
          </a:p>
        </p:txBody>
      </p:sp>
      <p:sp>
        <p:nvSpPr>
          <p:cNvPr id="7" name="TextBox 7"/>
          <p:cNvSpPr txBox="1"/>
          <p:nvPr/>
        </p:nvSpPr>
        <p:spPr>
          <a:xfrm>
            <a:off x="3157175" y="3596654"/>
            <a:ext cx="2879069" cy="1277331"/>
          </a:xfrm>
          <a:prstGeom prst="rect">
            <a:avLst/>
          </a:prstGeom>
        </p:spPr>
        <p:txBody>
          <a:bodyPr lIns="0" tIns="0" rIns="0" bIns="0" rtlCol="0" anchor="t">
            <a:spAutoFit/>
          </a:bodyPr>
          <a:lstStyle/>
          <a:p>
            <a:pPr algn="ctr">
              <a:lnSpc>
                <a:spcPts val="2045"/>
              </a:lnSpc>
            </a:pPr>
            <a:r>
              <a:rPr lang="en-US" sz="1461">
                <a:solidFill>
                  <a:srgbClr val="FFFFFF"/>
                </a:solidFill>
                <a:latin typeface="Canva Sans Bold"/>
              </a:rPr>
              <a:t>Here whenever we come it shows Greetings according to time now it is 6pm so showing evening if it is 12pm then noon</a:t>
            </a:r>
            <a:r>
              <a:rPr lang="en-US" sz="1461">
                <a:solidFill>
                  <a:srgbClr val="000000"/>
                </a:solidFill>
                <a:latin typeface="Canva Sans Bold"/>
              </a:rPr>
              <a:t>.</a:t>
            </a:r>
          </a:p>
          <a:p>
            <a:pPr algn="ctr">
              <a:lnSpc>
                <a:spcPts val="2045"/>
              </a:lnSpc>
            </a:pPr>
            <a:endParaRPr lang="en-US" sz="1461">
              <a:solidFill>
                <a:srgbClr val="000000"/>
              </a:solidFill>
              <a:latin typeface="Canva Sans Bold"/>
            </a:endParaRPr>
          </a:p>
        </p:txBody>
      </p:sp>
      <p:sp>
        <p:nvSpPr>
          <p:cNvPr id="8" name="TextBox 8"/>
          <p:cNvSpPr txBox="1"/>
          <p:nvPr/>
        </p:nvSpPr>
        <p:spPr>
          <a:xfrm>
            <a:off x="1306544" y="1123950"/>
            <a:ext cx="13285844" cy="740324"/>
          </a:xfrm>
          <a:prstGeom prst="rect">
            <a:avLst/>
          </a:prstGeom>
        </p:spPr>
        <p:txBody>
          <a:bodyPr lIns="0" tIns="0" rIns="0" bIns="0" rtlCol="0" anchor="t">
            <a:spAutoFit/>
          </a:bodyPr>
          <a:lstStyle/>
          <a:p>
            <a:pPr>
              <a:lnSpc>
                <a:spcPts val="5521"/>
              </a:lnSpc>
            </a:pPr>
            <a:r>
              <a:rPr lang="en-US" sz="5521">
                <a:solidFill>
                  <a:srgbClr val="FFFFFF"/>
                </a:solidFill>
                <a:latin typeface="Aileron Heavy"/>
              </a:rPr>
              <a:t>Building a Random Quote Generator</a:t>
            </a:r>
          </a:p>
        </p:txBody>
      </p:sp>
    </p:spTree>
  </p:cSld>
  <p:clrMapOvr>
    <a:masterClrMapping/>
  </p:clrMapOvr>
  <p:transition>
    <p:cove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460</Words>
  <Application>Microsoft Office PowerPoint</Application>
  <PresentationFormat>Custom</PresentationFormat>
  <Paragraphs>49</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Calibri</vt:lpstr>
      <vt:lpstr>Canva Sans</vt:lpstr>
      <vt:lpstr>Aileron Heavy</vt:lpstr>
      <vt:lpstr>Canva Sans Bold</vt:lpstr>
      <vt:lpstr>Aileron Ultra-Bold</vt:lpstr>
      <vt:lpstr>Aileron Bold</vt:lpstr>
      <vt:lpstr>Aileron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Summer internship</dc:title>
  <cp:lastModifiedBy>Pavuluri Chaitanya</cp:lastModifiedBy>
  <cp:revision>3</cp:revision>
  <dcterms:created xsi:type="dcterms:W3CDTF">2006-08-16T00:00:00Z</dcterms:created>
  <dcterms:modified xsi:type="dcterms:W3CDTF">2023-09-30T17:20:54Z</dcterms:modified>
  <dc:identifier>DAFt4USo4IA</dc:identifier>
</cp:coreProperties>
</file>

<file path=docProps/thumbnail.jpeg>
</file>